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wmf" ContentType="image/x-wmf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5" r:id="rId2"/>
    <p:sldMasterId id="2147483672" r:id="rId3"/>
  </p:sldMasterIdLst>
  <p:notesMasterIdLst>
    <p:notesMasterId r:id="rId44"/>
  </p:notesMasterIdLst>
  <p:handoutMasterIdLst>
    <p:handoutMasterId r:id="rId45"/>
  </p:handoutMasterIdLst>
  <p:sldIdLst>
    <p:sldId id="276" r:id="rId4"/>
    <p:sldId id="490" r:id="rId5"/>
    <p:sldId id="468" r:id="rId6"/>
    <p:sldId id="491" r:id="rId7"/>
    <p:sldId id="492" r:id="rId8"/>
    <p:sldId id="549" r:id="rId9"/>
    <p:sldId id="550" r:id="rId10"/>
    <p:sldId id="551" r:id="rId11"/>
    <p:sldId id="506" r:id="rId12"/>
    <p:sldId id="507" r:id="rId13"/>
    <p:sldId id="545" r:id="rId14"/>
    <p:sldId id="546" r:id="rId15"/>
    <p:sldId id="505" r:id="rId16"/>
    <p:sldId id="504" r:id="rId17"/>
    <p:sldId id="508" r:id="rId18"/>
    <p:sldId id="511" r:id="rId19"/>
    <p:sldId id="509" r:id="rId20"/>
    <p:sldId id="484" r:id="rId21"/>
    <p:sldId id="512" r:id="rId22"/>
    <p:sldId id="510" r:id="rId23"/>
    <p:sldId id="525" r:id="rId24"/>
    <p:sldId id="526" r:id="rId25"/>
    <p:sldId id="527" r:id="rId26"/>
    <p:sldId id="528" r:id="rId27"/>
    <p:sldId id="529" r:id="rId28"/>
    <p:sldId id="530" r:id="rId29"/>
    <p:sldId id="559" r:id="rId30"/>
    <p:sldId id="531" r:id="rId31"/>
    <p:sldId id="532" r:id="rId32"/>
    <p:sldId id="533" r:id="rId33"/>
    <p:sldId id="534" r:id="rId34"/>
    <p:sldId id="535" r:id="rId35"/>
    <p:sldId id="560" r:id="rId36"/>
    <p:sldId id="555" r:id="rId37"/>
    <p:sldId id="556" r:id="rId38"/>
    <p:sldId id="536" r:id="rId39"/>
    <p:sldId id="539" r:id="rId40"/>
    <p:sldId id="540" r:id="rId41"/>
    <p:sldId id="541" r:id="rId42"/>
    <p:sldId id="561" r:id="rId43"/>
  </p:sldIdLst>
  <p:sldSz cx="5329238" cy="3779838"/>
  <p:notesSz cx="7104063" cy="10234613"/>
  <p:defaultTextStyle>
    <a:defPPr>
      <a:defRPr lang="it-IT"/>
    </a:defPPr>
    <a:lvl1pPr algn="r" rtl="0" fontAlgn="base">
      <a:spcBef>
        <a:spcPct val="0"/>
      </a:spcBef>
      <a:spcAft>
        <a:spcPct val="0"/>
      </a:spcAft>
      <a:defRPr sz="2300" b="1" kern="1200">
        <a:solidFill>
          <a:srgbClr val="006699"/>
        </a:solidFill>
        <a:latin typeface="Arial" charset="0"/>
        <a:ea typeface="+mn-ea"/>
        <a:cs typeface="+mn-cs"/>
      </a:defRPr>
    </a:lvl1pPr>
    <a:lvl2pPr marL="260238" algn="r" rtl="0" fontAlgn="base">
      <a:spcBef>
        <a:spcPct val="0"/>
      </a:spcBef>
      <a:spcAft>
        <a:spcPct val="0"/>
      </a:spcAft>
      <a:defRPr sz="2300" b="1" kern="1200">
        <a:solidFill>
          <a:srgbClr val="006699"/>
        </a:solidFill>
        <a:latin typeface="Arial" charset="0"/>
        <a:ea typeface="+mn-ea"/>
        <a:cs typeface="+mn-cs"/>
      </a:defRPr>
    </a:lvl2pPr>
    <a:lvl3pPr marL="520476" algn="r" rtl="0" fontAlgn="base">
      <a:spcBef>
        <a:spcPct val="0"/>
      </a:spcBef>
      <a:spcAft>
        <a:spcPct val="0"/>
      </a:spcAft>
      <a:defRPr sz="2300" b="1" kern="1200">
        <a:solidFill>
          <a:srgbClr val="006699"/>
        </a:solidFill>
        <a:latin typeface="Arial" charset="0"/>
        <a:ea typeface="+mn-ea"/>
        <a:cs typeface="+mn-cs"/>
      </a:defRPr>
    </a:lvl3pPr>
    <a:lvl4pPr marL="780715" algn="r" rtl="0" fontAlgn="base">
      <a:spcBef>
        <a:spcPct val="0"/>
      </a:spcBef>
      <a:spcAft>
        <a:spcPct val="0"/>
      </a:spcAft>
      <a:defRPr sz="2300" b="1" kern="1200">
        <a:solidFill>
          <a:srgbClr val="006699"/>
        </a:solidFill>
        <a:latin typeface="Arial" charset="0"/>
        <a:ea typeface="+mn-ea"/>
        <a:cs typeface="+mn-cs"/>
      </a:defRPr>
    </a:lvl4pPr>
    <a:lvl5pPr marL="1040953" algn="r" rtl="0" fontAlgn="base">
      <a:spcBef>
        <a:spcPct val="0"/>
      </a:spcBef>
      <a:spcAft>
        <a:spcPct val="0"/>
      </a:spcAft>
      <a:defRPr sz="2300" b="1" kern="1200">
        <a:solidFill>
          <a:srgbClr val="006699"/>
        </a:solidFill>
        <a:latin typeface="Arial" charset="0"/>
        <a:ea typeface="+mn-ea"/>
        <a:cs typeface="+mn-cs"/>
      </a:defRPr>
    </a:lvl5pPr>
    <a:lvl6pPr marL="1301191" algn="l" defTabSz="520476" rtl="0" eaLnBrk="1" latinLnBrk="0" hangingPunct="1">
      <a:defRPr sz="2300" b="1" kern="1200">
        <a:solidFill>
          <a:srgbClr val="006699"/>
        </a:solidFill>
        <a:latin typeface="Arial" charset="0"/>
        <a:ea typeface="+mn-ea"/>
        <a:cs typeface="+mn-cs"/>
      </a:defRPr>
    </a:lvl6pPr>
    <a:lvl7pPr marL="1561429" algn="l" defTabSz="520476" rtl="0" eaLnBrk="1" latinLnBrk="0" hangingPunct="1">
      <a:defRPr sz="2300" b="1" kern="1200">
        <a:solidFill>
          <a:srgbClr val="006699"/>
        </a:solidFill>
        <a:latin typeface="Arial" charset="0"/>
        <a:ea typeface="+mn-ea"/>
        <a:cs typeface="+mn-cs"/>
      </a:defRPr>
    </a:lvl7pPr>
    <a:lvl8pPr marL="1821668" algn="l" defTabSz="520476" rtl="0" eaLnBrk="1" latinLnBrk="0" hangingPunct="1">
      <a:defRPr sz="2300" b="1" kern="1200">
        <a:solidFill>
          <a:srgbClr val="006699"/>
        </a:solidFill>
        <a:latin typeface="Arial" charset="0"/>
        <a:ea typeface="+mn-ea"/>
        <a:cs typeface="+mn-cs"/>
      </a:defRPr>
    </a:lvl8pPr>
    <a:lvl9pPr marL="2081906" algn="l" defTabSz="520476" rtl="0" eaLnBrk="1" latinLnBrk="0" hangingPunct="1">
      <a:defRPr sz="2300" b="1" kern="1200">
        <a:solidFill>
          <a:srgbClr val="0066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1">
          <p15:clr>
            <a:srgbClr val="A4A3A4"/>
          </p15:clr>
        </p15:guide>
        <p15:guide id="2" pos="16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6BBA"/>
    <a:srgbClr val="33CC33"/>
    <a:srgbClr val="F56600"/>
    <a:srgbClr val="ED1C24"/>
    <a:srgbClr val="D0CFCF"/>
    <a:srgbClr val="99CC00"/>
    <a:srgbClr val="336699"/>
    <a:srgbClr val="DDDDDD"/>
    <a:srgbClr val="CC00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3" autoAdjust="0"/>
    <p:restoredTop sz="99824" autoAdjust="0"/>
  </p:normalViewPr>
  <p:slideViewPr>
    <p:cSldViewPr snapToGrid="0">
      <p:cViewPr varScale="1">
        <p:scale>
          <a:sx n="123" d="100"/>
          <a:sy n="123" d="100"/>
        </p:scale>
        <p:origin x="1092" y="102"/>
      </p:cViewPr>
      <p:guideLst>
        <p:guide orient="horz" pos="1191"/>
        <p:guide pos="16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984" y="-102"/>
      </p:cViewPr>
      <p:guideLst>
        <p:guide orient="horz" pos="3223"/>
        <p:guide pos="223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50" Type="http://schemas.openxmlformats.org/officeDocument/2006/relationships/customXml" Target="../customXml/item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52" Type="http://schemas.openxmlformats.org/officeDocument/2006/relationships/customXml" Target="../customXml/item3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customXml" Target="../customXml/item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639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8" tIns="47394" rIns="94788" bIns="47394" numCol="1" anchor="t" anchorCtr="0" compatLnSpc="1">
            <a:prstTxWarp prst="textNoShape">
              <a:avLst/>
            </a:prstTxWarp>
          </a:bodyPr>
          <a:lstStyle>
            <a:lvl1pPr algn="l" defTabSz="947936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836" y="1"/>
            <a:ext cx="3078639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8" tIns="47394" rIns="94788" bIns="47394" numCol="1" anchor="t" anchorCtr="0" compatLnSpc="1">
            <a:prstTxWarp prst="textNoShape">
              <a:avLst/>
            </a:prstTxWarp>
          </a:bodyPr>
          <a:lstStyle>
            <a:lvl1pPr defTabSz="947936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8639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8" tIns="47394" rIns="94788" bIns="47394" numCol="1" anchor="b" anchorCtr="0" compatLnSpc="1">
            <a:prstTxWarp prst="textNoShape">
              <a:avLst/>
            </a:prstTxWarp>
          </a:bodyPr>
          <a:lstStyle>
            <a:lvl1pPr algn="l" defTabSz="947936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836" y="9720263"/>
            <a:ext cx="3078639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8" tIns="47394" rIns="94788" bIns="47394" numCol="1" anchor="b" anchorCtr="0" compatLnSpc="1">
            <a:prstTxWarp prst="textNoShape">
              <a:avLst/>
            </a:prstTxWarp>
          </a:bodyPr>
          <a:lstStyle>
            <a:lvl1pPr defTabSz="947936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3887C3A-72A3-41C5-B273-DA99CEC7676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639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8" tIns="47394" rIns="94788" bIns="47394" numCol="1" anchor="t" anchorCtr="0" compatLnSpc="1">
            <a:prstTxWarp prst="textNoShape">
              <a:avLst/>
            </a:prstTxWarp>
          </a:bodyPr>
          <a:lstStyle>
            <a:lvl1pPr algn="l" defTabSz="947936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836" y="1"/>
            <a:ext cx="3078639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8" tIns="47394" rIns="94788" bIns="47394" numCol="1" anchor="t" anchorCtr="0" compatLnSpc="1">
            <a:prstTxWarp prst="textNoShape">
              <a:avLst/>
            </a:prstTxWarp>
          </a:bodyPr>
          <a:lstStyle>
            <a:lvl1pPr defTabSz="947936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7725" y="768350"/>
            <a:ext cx="54086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089" y="4860925"/>
            <a:ext cx="5683886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8" tIns="47394" rIns="94788" bIns="473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8639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8" tIns="47394" rIns="94788" bIns="47394" numCol="1" anchor="b" anchorCtr="0" compatLnSpc="1">
            <a:prstTxWarp prst="textNoShape">
              <a:avLst/>
            </a:prstTxWarp>
          </a:bodyPr>
          <a:lstStyle>
            <a:lvl1pPr algn="l" defTabSz="947936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836" y="9720263"/>
            <a:ext cx="3078639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8" tIns="47394" rIns="94788" bIns="47394" numCol="1" anchor="b" anchorCtr="0" compatLnSpc="1">
            <a:prstTxWarp prst="textNoShape">
              <a:avLst/>
            </a:prstTxWarp>
          </a:bodyPr>
          <a:lstStyle>
            <a:lvl1pPr defTabSz="947936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7A3BAFD-9BB4-4880-924F-FCE3C609C1F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700" kern="1200">
        <a:solidFill>
          <a:schemeClr val="tx1"/>
        </a:solidFill>
        <a:latin typeface="Arial" charset="0"/>
        <a:ea typeface="+mn-ea"/>
        <a:cs typeface="+mn-cs"/>
      </a:defRPr>
    </a:lvl1pPr>
    <a:lvl2pPr marL="260238" algn="l" rtl="0" fontAlgn="base">
      <a:spcBef>
        <a:spcPct val="30000"/>
      </a:spcBef>
      <a:spcAft>
        <a:spcPct val="0"/>
      </a:spcAft>
      <a:defRPr sz="700" kern="1200">
        <a:solidFill>
          <a:schemeClr val="tx1"/>
        </a:solidFill>
        <a:latin typeface="Arial" charset="0"/>
        <a:ea typeface="+mn-ea"/>
        <a:cs typeface="+mn-cs"/>
      </a:defRPr>
    </a:lvl2pPr>
    <a:lvl3pPr marL="520476" algn="l" rtl="0" fontAlgn="base">
      <a:spcBef>
        <a:spcPct val="30000"/>
      </a:spcBef>
      <a:spcAft>
        <a:spcPct val="0"/>
      </a:spcAft>
      <a:defRPr sz="700" kern="1200">
        <a:solidFill>
          <a:schemeClr val="tx1"/>
        </a:solidFill>
        <a:latin typeface="Arial" charset="0"/>
        <a:ea typeface="+mn-ea"/>
        <a:cs typeface="+mn-cs"/>
      </a:defRPr>
    </a:lvl3pPr>
    <a:lvl4pPr marL="780715" algn="l" rtl="0" fontAlgn="base">
      <a:spcBef>
        <a:spcPct val="30000"/>
      </a:spcBef>
      <a:spcAft>
        <a:spcPct val="0"/>
      </a:spcAft>
      <a:defRPr sz="700" kern="1200">
        <a:solidFill>
          <a:schemeClr val="tx1"/>
        </a:solidFill>
        <a:latin typeface="Arial" charset="0"/>
        <a:ea typeface="+mn-ea"/>
        <a:cs typeface="+mn-cs"/>
      </a:defRPr>
    </a:lvl4pPr>
    <a:lvl5pPr marL="1040953" algn="l" rtl="0" fontAlgn="base">
      <a:spcBef>
        <a:spcPct val="30000"/>
      </a:spcBef>
      <a:spcAft>
        <a:spcPct val="0"/>
      </a:spcAft>
      <a:defRPr sz="700" kern="1200">
        <a:solidFill>
          <a:schemeClr val="tx1"/>
        </a:solidFill>
        <a:latin typeface="Arial" charset="0"/>
        <a:ea typeface="+mn-ea"/>
        <a:cs typeface="+mn-cs"/>
      </a:defRPr>
    </a:lvl5pPr>
    <a:lvl6pPr marL="1301191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561429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821668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2081906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DB59B7-B57A-4E81-9453-BF99A586C9CB}" type="slidenum">
              <a:rPr lang="it-IT" smtClean="0"/>
              <a:pPr/>
              <a:t>1</a:t>
            </a:fld>
            <a:endParaRPr lang="it-IT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68350"/>
            <a:ext cx="5408613" cy="3836988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2E7A1B-0544-4FE6-95A0-8F15CA243F32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68350"/>
            <a:ext cx="5408613" cy="383698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 txBox="1">
            <a:spLocks noGrp="1" noChangeArrowheads="1"/>
          </p:cNvSpPr>
          <p:nvPr/>
        </p:nvSpPr>
        <p:spPr bwMode="auto">
          <a:xfrm>
            <a:off x="4023836" y="9720263"/>
            <a:ext cx="3078639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88" tIns="47394" rIns="94788" bIns="47394" anchor="b"/>
          <a:lstStyle/>
          <a:p>
            <a:pPr defTabSz="947936"/>
            <a:fld id="{08112F24-BD94-4FF1-989A-9FBB8466F95B}" type="slidenum">
              <a:rPr lang="it-IT" sz="1200" b="0">
                <a:solidFill>
                  <a:schemeClr val="tx1"/>
                </a:solidFill>
              </a:rPr>
              <a:pPr defTabSz="947936"/>
              <a:t>32</a:t>
            </a:fld>
            <a:endParaRPr lang="it-IT" sz="1200" b="0" dirty="0">
              <a:solidFill>
                <a:schemeClr val="tx1"/>
              </a:solidFill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68350"/>
            <a:ext cx="5408613" cy="3836988"/>
          </a:xfrm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 txBox="1">
            <a:spLocks noGrp="1" noChangeArrowheads="1"/>
          </p:cNvSpPr>
          <p:nvPr/>
        </p:nvSpPr>
        <p:spPr bwMode="auto">
          <a:xfrm>
            <a:off x="4023836" y="9720263"/>
            <a:ext cx="3078639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88" tIns="47394" rIns="94788" bIns="47394" anchor="b"/>
          <a:lstStyle/>
          <a:p>
            <a:pPr defTabSz="947936"/>
            <a:fld id="{08112F24-BD94-4FF1-989A-9FBB8466F95B}" type="slidenum">
              <a:rPr lang="it-IT" sz="1200" b="0">
                <a:solidFill>
                  <a:schemeClr val="tx1"/>
                </a:solidFill>
              </a:rPr>
              <a:pPr defTabSz="947936"/>
              <a:t>38</a:t>
            </a:fld>
            <a:endParaRPr lang="it-IT" sz="1200" b="0" dirty="0">
              <a:solidFill>
                <a:schemeClr val="tx1"/>
              </a:solidFill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68350"/>
            <a:ext cx="5408613" cy="3836988"/>
          </a:xfrm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A3BAFD-9BB4-4880-924F-FCE3C609C1FC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E7F08A-9C57-4734-92B2-6A4D7CC93873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68350"/>
            <a:ext cx="5408613" cy="3836988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2E7A1B-0544-4FE6-95A0-8F15CA243F32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68350"/>
            <a:ext cx="5408613" cy="383698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2E7A1B-0544-4FE6-95A0-8F15CA243F32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68350"/>
            <a:ext cx="5408613" cy="383698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2E7A1B-0544-4FE6-95A0-8F15CA243F32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68350"/>
            <a:ext cx="5408613" cy="383698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2E7A1B-0544-4FE6-95A0-8F15CA243F32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68350"/>
            <a:ext cx="5408613" cy="383698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2E7A1B-0544-4FE6-95A0-8F15CA243F32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68350"/>
            <a:ext cx="5408613" cy="383698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2E7A1B-0544-4FE6-95A0-8F15CA243F32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68350"/>
            <a:ext cx="5408613" cy="383698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 txBox="1">
            <a:spLocks noGrp="1"/>
          </p:cNvSpPr>
          <p:nvPr userDrawn="1"/>
        </p:nvSpPr>
        <p:spPr bwMode="auto">
          <a:xfrm>
            <a:off x="4992688" y="3565703"/>
            <a:ext cx="336550" cy="21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2A921BBA-5690-4306-BB93-94C8ED01A5FC}" type="slidenum">
              <a:rPr lang="en-GB" sz="800" b="0" noProof="0" smtClean="0">
                <a:solidFill>
                  <a:schemeClr val="bg2"/>
                </a:solidFill>
                <a:latin typeface="Myriad Pro" pitchFamily="34" charset="0"/>
                <a:cs typeface="Calibri" pitchFamily="34" charset="0"/>
              </a:rPr>
              <a:pPr algn="l">
                <a:defRPr/>
              </a:pPr>
              <a:t>‹N›</a:t>
            </a:fld>
            <a:r>
              <a:rPr lang="en-GB" sz="800" b="0" noProof="0" dirty="0">
                <a:solidFill>
                  <a:schemeClr val="bg2"/>
                </a:solidFill>
                <a:latin typeface="Myriad Pro" pitchFamily="34" charset="0"/>
                <a:cs typeface="Calibri" pitchFamily="34" charset="0"/>
              </a:rPr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40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 txBox="1">
            <a:spLocks noGrp="1"/>
          </p:cNvSpPr>
          <p:nvPr userDrawn="1"/>
        </p:nvSpPr>
        <p:spPr bwMode="auto">
          <a:xfrm>
            <a:off x="0" y="3565703"/>
            <a:ext cx="336550" cy="21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2A921BBA-5690-4306-BB93-94C8ED01A5FC}" type="slidenum">
              <a:rPr lang="en-GB" sz="800" b="0" noProof="0" smtClean="0">
                <a:solidFill>
                  <a:schemeClr val="bg2"/>
                </a:solidFill>
                <a:latin typeface="Myriad Pro" pitchFamily="34" charset="0"/>
                <a:cs typeface="Calibri" pitchFamily="34" charset="0"/>
              </a:rPr>
              <a:pPr algn="l">
                <a:defRPr/>
              </a:pPr>
              <a:t>‹N›</a:t>
            </a:fld>
            <a:r>
              <a:rPr lang="en-GB" sz="800" b="0" noProof="0" dirty="0">
                <a:solidFill>
                  <a:schemeClr val="bg2"/>
                </a:solidFill>
                <a:latin typeface="Myriad Pro" pitchFamily="34" charset="0"/>
                <a:cs typeface="Calibri" pitchFamily="34" charset="0"/>
              </a:rPr>
              <a:t>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Line 20"/>
          <p:cNvSpPr>
            <a:spLocks noChangeShapeType="1"/>
          </p:cNvSpPr>
          <p:nvPr userDrawn="1"/>
        </p:nvSpPr>
        <p:spPr bwMode="auto">
          <a:xfrm>
            <a:off x="162000" y="270000"/>
            <a:ext cx="500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en-GB" sz="650" noProof="0">
              <a:latin typeface="Myriad Pro"/>
              <a:cs typeface="Calibri" pitchFamily="34" charset="0"/>
            </a:endParaRPr>
          </a:p>
        </p:txBody>
      </p:sp>
      <p:sp>
        <p:nvSpPr>
          <p:cNvPr id="2069" name="Line 21"/>
          <p:cNvSpPr>
            <a:spLocks noChangeShapeType="1"/>
          </p:cNvSpPr>
          <p:nvPr userDrawn="1"/>
        </p:nvSpPr>
        <p:spPr bwMode="auto">
          <a:xfrm>
            <a:off x="162000" y="3582000"/>
            <a:ext cx="5004000" cy="0"/>
          </a:xfrm>
          <a:prstGeom prst="line">
            <a:avLst/>
          </a:prstGeom>
          <a:noFill/>
          <a:ln w="25400">
            <a:solidFill>
              <a:srgbClr val="146BBA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en-GB" sz="650" noProof="0">
              <a:latin typeface="Myriad Pro"/>
              <a:cs typeface="Calibri" pitchFamily="34" charset="0"/>
            </a:endParaRPr>
          </a:p>
        </p:txBody>
      </p:sp>
      <p:sp>
        <p:nvSpPr>
          <p:cNvPr id="8" name="CasellaDiTesto 7"/>
          <p:cNvSpPr txBox="1"/>
          <p:nvPr userDrawn="1"/>
        </p:nvSpPr>
        <p:spPr>
          <a:xfrm>
            <a:off x="275062" y="773150"/>
            <a:ext cx="2340000" cy="199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</p:txBody>
      </p:sp>
      <p:sp>
        <p:nvSpPr>
          <p:cNvPr id="9" name="CasellaDiTesto 8"/>
          <p:cNvSpPr txBox="1"/>
          <p:nvPr userDrawn="1"/>
        </p:nvSpPr>
        <p:spPr>
          <a:xfrm>
            <a:off x="2728331" y="773150"/>
            <a:ext cx="2340000" cy="199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</p:txBody>
      </p:sp>
      <p:sp>
        <p:nvSpPr>
          <p:cNvPr id="14" name="Segnaposto data 3"/>
          <p:cNvSpPr txBox="1">
            <a:spLocks noGrp="1"/>
          </p:cNvSpPr>
          <p:nvPr userDrawn="1"/>
        </p:nvSpPr>
        <p:spPr bwMode="auto">
          <a:xfrm>
            <a:off x="4992688" y="3565703"/>
            <a:ext cx="336550" cy="21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2A921BBA-5690-4306-BB93-94C8ED01A5FC}" type="slidenum">
              <a:rPr lang="en-GB" sz="800" b="0" noProof="0" smtClean="0">
                <a:solidFill>
                  <a:schemeClr val="bg2"/>
                </a:solidFill>
                <a:latin typeface="Myriad Pro" pitchFamily="34" charset="0"/>
                <a:cs typeface="Calibri" pitchFamily="34" charset="0"/>
              </a:rPr>
              <a:pPr algn="l">
                <a:defRPr/>
              </a:pPr>
              <a:t>‹N›</a:t>
            </a:fld>
            <a:r>
              <a:rPr lang="en-GB" sz="800" b="0" noProof="0" dirty="0">
                <a:solidFill>
                  <a:schemeClr val="bg2"/>
                </a:solidFill>
                <a:latin typeface="Myriad Pro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839844" y="21149"/>
            <a:ext cx="2356743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1250" dirty="0">
                <a:solidFill>
                  <a:schemeClr val="tx1"/>
                </a:solidFill>
                <a:latin typeface="Myriad Pro"/>
              </a:rPr>
              <a:t>Energy Web Server</a:t>
            </a:r>
            <a:endParaRPr lang="en-GB" sz="1250" b="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15" name="CasellaDiTesto 14"/>
          <p:cNvSpPr txBox="1"/>
          <p:nvPr userDrawn="1"/>
        </p:nvSpPr>
        <p:spPr>
          <a:xfrm rot="10800000">
            <a:off x="5203238" y="0"/>
            <a:ext cx="126000" cy="1872000"/>
          </a:xfrm>
          <a:prstGeom prst="rect">
            <a:avLst/>
          </a:prstGeom>
          <a:solidFill>
            <a:srgbClr val="146BBA"/>
          </a:solidFill>
        </p:spPr>
        <p:txBody>
          <a:bodyPr vert="eaVert" wrap="square" tIns="108000" rIns="72000" bIns="108000" rtlCol="0" anchor="ctr">
            <a:noAutofit/>
          </a:bodyPr>
          <a:lstStyle/>
          <a:p>
            <a:pPr algn="r">
              <a:spcBef>
                <a:spcPts val="4200"/>
              </a:spcBef>
            </a:pPr>
            <a:r>
              <a:rPr lang="it-IT" sz="650" b="1" noProof="0">
                <a:solidFill>
                  <a:schemeClr val="tx1"/>
                </a:solidFill>
                <a:latin typeface="Gisha" pitchFamily="34" charset="-79"/>
                <a:cs typeface="Gisha" pitchFamily="34" charset="-79"/>
              </a:rPr>
              <a:t>Istruzioni d’uso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4" r:id="rId2"/>
    <p:sldLayoutId id="2147483678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Calibri" pitchFamily="34" charset="0"/>
        </a:defRPr>
      </a:lvl5pPr>
      <a:lvl6pPr marL="260238" algn="l" rtl="0" fontAlgn="base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Arial" charset="0"/>
        </a:defRPr>
      </a:lvl6pPr>
      <a:lvl7pPr marL="520476" algn="l" rtl="0" fontAlgn="base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Arial" charset="0"/>
        </a:defRPr>
      </a:lvl7pPr>
      <a:lvl8pPr marL="780715" algn="l" rtl="0" fontAlgn="base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Arial" charset="0"/>
        </a:defRPr>
      </a:lvl8pPr>
      <a:lvl9pPr marL="1040953" algn="l" rtl="0" fontAlgn="base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Arial" charset="0"/>
        </a:defRPr>
      </a:lvl9pPr>
    </p:titleStyle>
    <p:bodyStyle>
      <a:lvl1pPr marL="195179" indent="-195179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422887" indent="-162649" algn="l" rtl="0" eaLnBrk="0" fontAlgn="base" hangingPunct="0">
        <a:spcBef>
          <a:spcPct val="20000"/>
        </a:spcBef>
        <a:spcAft>
          <a:spcPct val="0"/>
        </a:spcAft>
        <a:buChar char="–"/>
        <a:defRPr sz="11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650596" indent="-130119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910834" indent="-130119" algn="l" rtl="0" eaLnBrk="0" fontAlgn="base" hangingPunct="0">
        <a:spcBef>
          <a:spcPct val="20000"/>
        </a:spcBef>
        <a:spcAft>
          <a:spcPct val="0"/>
        </a:spcAft>
        <a:buChar char="–"/>
        <a:defRPr sz="9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171072" indent="-130119" algn="l" rtl="0" eaLnBrk="0" fontAlgn="base" hangingPunct="0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1431310" indent="-130119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6pPr>
      <a:lvl7pPr marL="1691549" indent="-130119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7pPr>
      <a:lvl8pPr marL="1951787" indent="-130119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8pPr>
      <a:lvl9pPr marL="2212025" indent="-130119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238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476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715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953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1191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429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668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906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Line 20"/>
          <p:cNvSpPr>
            <a:spLocks noChangeShapeType="1"/>
          </p:cNvSpPr>
          <p:nvPr userDrawn="1"/>
        </p:nvSpPr>
        <p:spPr bwMode="auto">
          <a:xfrm>
            <a:off x="162000" y="270000"/>
            <a:ext cx="500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en-GB" sz="650" noProof="0">
              <a:latin typeface="Myriad Pro"/>
              <a:cs typeface="Calibri" pitchFamily="34" charset="0"/>
            </a:endParaRPr>
          </a:p>
        </p:txBody>
      </p:sp>
      <p:sp>
        <p:nvSpPr>
          <p:cNvPr id="2069" name="Line 21"/>
          <p:cNvSpPr>
            <a:spLocks noChangeShapeType="1"/>
          </p:cNvSpPr>
          <p:nvPr userDrawn="1"/>
        </p:nvSpPr>
        <p:spPr bwMode="auto">
          <a:xfrm>
            <a:off x="162000" y="3582000"/>
            <a:ext cx="5004000" cy="0"/>
          </a:xfrm>
          <a:prstGeom prst="line">
            <a:avLst/>
          </a:prstGeom>
          <a:noFill/>
          <a:ln w="25400">
            <a:solidFill>
              <a:srgbClr val="146BBA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en-GB" sz="650" noProof="0">
              <a:latin typeface="Myriad Pro"/>
              <a:cs typeface="Calibri" pitchFamily="34" charset="0"/>
            </a:endParaRPr>
          </a:p>
        </p:txBody>
      </p:sp>
      <p:sp>
        <p:nvSpPr>
          <p:cNvPr id="8" name="CasellaDiTesto 7"/>
          <p:cNvSpPr txBox="1"/>
          <p:nvPr userDrawn="1"/>
        </p:nvSpPr>
        <p:spPr>
          <a:xfrm>
            <a:off x="275062" y="773150"/>
            <a:ext cx="2340000" cy="199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  <a:p>
            <a:endParaRPr lang="it-IT" sz="650" dirty="0">
              <a:latin typeface="Myriad Pro"/>
            </a:endParaRPr>
          </a:p>
        </p:txBody>
      </p:sp>
      <p:sp>
        <p:nvSpPr>
          <p:cNvPr id="9" name="CasellaDiTesto 8"/>
          <p:cNvSpPr txBox="1"/>
          <p:nvPr userDrawn="1"/>
        </p:nvSpPr>
        <p:spPr>
          <a:xfrm>
            <a:off x="2728331" y="773150"/>
            <a:ext cx="2340000" cy="199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  <a:p>
            <a:pPr algn="l"/>
            <a:endParaRPr lang="it-IT" sz="650" dirty="0">
              <a:latin typeface="Myriad Pro"/>
            </a:endParaRPr>
          </a:p>
        </p:txBody>
      </p:sp>
      <p:sp>
        <p:nvSpPr>
          <p:cNvPr id="6" name="Segnaposto data 3"/>
          <p:cNvSpPr txBox="1">
            <a:spLocks noGrp="1"/>
          </p:cNvSpPr>
          <p:nvPr userDrawn="1"/>
        </p:nvSpPr>
        <p:spPr bwMode="auto">
          <a:xfrm>
            <a:off x="63500" y="3565703"/>
            <a:ext cx="336550" cy="21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2A921BBA-5690-4306-BB93-94C8ED01A5FC}" type="slidenum">
              <a:rPr lang="en-GB" sz="800" b="0" noProof="0" smtClean="0">
                <a:solidFill>
                  <a:schemeClr val="bg2"/>
                </a:solidFill>
                <a:latin typeface="Myriad Pro" pitchFamily="34" charset="0"/>
                <a:cs typeface="Calibri" pitchFamily="34" charset="0"/>
              </a:rPr>
              <a:pPr algn="l">
                <a:defRPr/>
              </a:pPr>
              <a:t>‹N›</a:t>
            </a:fld>
            <a:r>
              <a:rPr lang="en-GB" sz="800" b="0" noProof="0" dirty="0">
                <a:solidFill>
                  <a:schemeClr val="bg2"/>
                </a:solidFill>
                <a:latin typeface="Myriad Pro" pitchFamily="34" charset="0"/>
                <a:cs typeface="Calibri" pitchFamily="34" charset="0"/>
              </a:rPr>
              <a:t>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000" y="36000"/>
            <a:ext cx="422609" cy="2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Calibri" pitchFamily="34" charset="0"/>
        </a:defRPr>
      </a:lvl5pPr>
      <a:lvl6pPr marL="260238" algn="l" rtl="0" fontAlgn="base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Arial" charset="0"/>
        </a:defRPr>
      </a:lvl6pPr>
      <a:lvl7pPr marL="520476" algn="l" rtl="0" fontAlgn="base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Arial" charset="0"/>
        </a:defRPr>
      </a:lvl7pPr>
      <a:lvl8pPr marL="780715" algn="l" rtl="0" fontAlgn="base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Arial" charset="0"/>
        </a:defRPr>
      </a:lvl8pPr>
      <a:lvl9pPr marL="1040953" algn="l" rtl="0" fontAlgn="base">
        <a:spcBef>
          <a:spcPct val="0"/>
        </a:spcBef>
        <a:spcAft>
          <a:spcPct val="0"/>
        </a:spcAft>
        <a:defRPr sz="1600">
          <a:solidFill>
            <a:schemeClr val="folHlink"/>
          </a:solidFill>
          <a:latin typeface="Arial" charset="0"/>
        </a:defRPr>
      </a:lvl9pPr>
    </p:titleStyle>
    <p:bodyStyle>
      <a:lvl1pPr marL="195179" indent="-195179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422887" indent="-162649" algn="l" rtl="0" eaLnBrk="0" fontAlgn="base" hangingPunct="0">
        <a:spcBef>
          <a:spcPct val="20000"/>
        </a:spcBef>
        <a:spcAft>
          <a:spcPct val="0"/>
        </a:spcAft>
        <a:buChar char="–"/>
        <a:defRPr sz="11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650596" indent="-130119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910834" indent="-130119" algn="l" rtl="0" eaLnBrk="0" fontAlgn="base" hangingPunct="0">
        <a:spcBef>
          <a:spcPct val="20000"/>
        </a:spcBef>
        <a:spcAft>
          <a:spcPct val="0"/>
        </a:spcAft>
        <a:buChar char="–"/>
        <a:defRPr sz="9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171072" indent="-130119" algn="l" rtl="0" eaLnBrk="0" fontAlgn="base" hangingPunct="0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1431310" indent="-130119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6pPr>
      <a:lvl7pPr marL="1691549" indent="-130119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7pPr>
      <a:lvl8pPr marL="1951787" indent="-130119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8pPr>
      <a:lvl9pPr marL="2212025" indent="-130119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238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476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715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953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1191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429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668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906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8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8.wmf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2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8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8.wmf"/><Relationship Id="rId7" Type="http://schemas.openxmlformats.org/officeDocument/2006/relationships/image" Target="../media/image3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3.png"/><Relationship Id="rId9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7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28.xml"/><Relationship Id="rId3" Type="http://schemas.openxmlformats.org/officeDocument/2006/relationships/slide" Target="slide6.xml"/><Relationship Id="rId7" Type="http://schemas.openxmlformats.org/officeDocument/2006/relationships/slide" Target="slide18.xml"/><Relationship Id="rId12" Type="http://schemas.openxmlformats.org/officeDocument/2006/relationships/slide" Target="slide2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24.xml"/><Relationship Id="rId5" Type="http://schemas.openxmlformats.org/officeDocument/2006/relationships/slide" Target="slide12.xml"/><Relationship Id="rId10" Type="http://schemas.openxmlformats.org/officeDocument/2006/relationships/slide" Target="slide23.xml"/><Relationship Id="rId4" Type="http://schemas.openxmlformats.org/officeDocument/2006/relationships/slide" Target="slide10.xml"/><Relationship Id="rId9" Type="http://schemas.openxmlformats.org/officeDocument/2006/relationships/slide" Target="slide22.xml"/><Relationship Id="rId14" Type="http://schemas.openxmlformats.org/officeDocument/2006/relationships/slide" Target="slide3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4.png"/><Relationship Id="rId4" Type="http://schemas.openxmlformats.org/officeDocument/2006/relationships/image" Target="../media/image8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34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3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41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8.wmf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4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13.png"/><Relationship Id="rId4" Type="http://schemas.openxmlformats.org/officeDocument/2006/relationships/image" Target="../media/image8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13.png"/><Relationship Id="rId4" Type="http://schemas.openxmlformats.org/officeDocument/2006/relationships/image" Target="../media/image49.png"/><Relationship Id="rId9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png"/><Relationship Id="rId7" Type="http://schemas.openxmlformats.org/officeDocument/2006/relationships/image" Target="../media/image5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wmf"/><Relationship Id="rId5" Type="http://schemas.openxmlformats.org/officeDocument/2006/relationships/image" Target="../media/image57.png"/><Relationship Id="rId10" Type="http://schemas.openxmlformats.org/officeDocument/2006/relationships/image" Target="../media/image60.png"/><Relationship Id="rId4" Type="http://schemas.openxmlformats.org/officeDocument/2006/relationships/image" Target="../media/image56.png"/><Relationship Id="rId9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/>
          <p:cNvSpPr>
            <a:spLocks/>
          </p:cNvSpPr>
          <p:nvPr/>
        </p:nvSpPr>
        <p:spPr bwMode="auto">
          <a:xfrm>
            <a:off x="287999" y="878681"/>
            <a:ext cx="4572000" cy="2520000"/>
          </a:xfrm>
          <a:prstGeom prst="rect">
            <a:avLst/>
          </a:prstGeom>
          <a:solidFill>
            <a:srgbClr val="146BB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C10D3256-47DE-43C2-8FE0-B2C0857C51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454" b="26090"/>
          <a:stretch/>
        </p:blipFill>
        <p:spPr>
          <a:xfrm>
            <a:off x="900000" y="882000"/>
            <a:ext cx="3492000" cy="256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bg1">
                <a:alpha val="40000"/>
              </a:schemeClr>
            </a:glow>
          </a:effectLst>
        </p:spPr>
      </p:pic>
      <p:sp>
        <p:nvSpPr>
          <p:cNvPr id="13" name="Text Box 12">
            <a:extLst>
              <a:ext uri="{FF2B5EF4-FFF2-40B4-BE49-F238E27FC236}">
                <a16:creationId xmlns:a16="http://schemas.microsoft.com/office/drawing/2014/main" id="{479DC07F-3F17-40F0-8752-916AC3F3A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900" y="86098"/>
            <a:ext cx="2946561" cy="760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52048" tIns="26024" rIns="52048" bIns="26024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900" b="0" dirty="0">
                <a:solidFill>
                  <a:schemeClr val="tx1"/>
                </a:solidFill>
                <a:latin typeface="Myriad Pro" pitchFamily="34" charset="0"/>
              </a:rPr>
              <a:t>SXWS255</a:t>
            </a:r>
          </a:p>
          <a:p>
            <a:r>
              <a:rPr lang="it-IT" sz="1700">
                <a:solidFill>
                  <a:schemeClr val="tx1"/>
                </a:solidFill>
                <a:latin typeface="Myriad Pro"/>
              </a:rPr>
              <a:t>Energy </a:t>
            </a:r>
            <a:r>
              <a:rPr lang="it-IT" sz="1700" dirty="0">
                <a:solidFill>
                  <a:schemeClr val="tx1"/>
                </a:solidFill>
                <a:latin typeface="Myriad Pro"/>
              </a:rPr>
              <a:t>Web Server </a:t>
            </a:r>
          </a:p>
          <a:p>
            <a:pPr>
              <a:spcBef>
                <a:spcPts val="1200"/>
              </a:spcBef>
            </a:pPr>
            <a:r>
              <a:rPr lang="it-IT" sz="1000" b="0" dirty="0">
                <a:solidFill>
                  <a:schemeClr val="tx1"/>
                </a:solidFill>
                <a:latin typeface="Myriad Pro"/>
              </a:rPr>
              <a:t>Istruzioni d’uso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C11EA9F2-3CD2-4DCC-8935-2A40E511D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998" y="288000"/>
            <a:ext cx="91565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Connettore 1 17">
            <a:extLst>
              <a:ext uri="{FF2B5EF4-FFF2-40B4-BE49-F238E27FC236}">
                <a16:creationId xmlns:a16="http://schemas.microsoft.com/office/drawing/2014/main" id="{C265D2F7-A1CD-49E2-856E-4B8BFADC2A18}"/>
              </a:ext>
            </a:extLst>
          </p:cNvPr>
          <p:cNvCxnSpPr/>
          <p:nvPr/>
        </p:nvCxnSpPr>
        <p:spPr bwMode="auto">
          <a:xfrm>
            <a:off x="288000" y="878400"/>
            <a:ext cx="4572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Rettangolo 19">
            <a:extLst>
              <a:ext uri="{FF2B5EF4-FFF2-40B4-BE49-F238E27FC236}">
                <a16:creationId xmlns:a16="http://schemas.microsoft.com/office/drawing/2014/main" id="{2AF18BC4-24A9-437A-A927-E47421D608C4}"/>
              </a:ext>
            </a:extLst>
          </p:cNvPr>
          <p:cNvSpPr/>
          <p:nvPr/>
        </p:nvSpPr>
        <p:spPr>
          <a:xfrm rot="16200000">
            <a:off x="4421811" y="2920270"/>
            <a:ext cx="108872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it-IT" sz="800" b="0" dirty="0">
                <a:solidFill>
                  <a:schemeClr val="tx1"/>
                </a:solidFill>
                <a:latin typeface="Gisha" pitchFamily="34" charset="-79"/>
                <a:cs typeface="Gisha" pitchFamily="34" charset="-79"/>
              </a:rPr>
              <a:t>RA00161CH</a:t>
            </a:r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91950FDC-2F58-4A95-83B1-50A321E9D022}"/>
              </a:ext>
            </a:extLst>
          </p:cNvPr>
          <p:cNvPicPr>
            <a:picLocks noChangeArrowheads="1"/>
          </p:cNvPicPr>
          <p:nvPr/>
        </p:nvPicPr>
        <p:blipFill>
          <a:blip r:embed="rId5" cstate="print"/>
          <a:srcRect b="17180"/>
          <a:stretch>
            <a:fillRect/>
          </a:stretch>
        </p:blipFill>
        <p:spPr bwMode="auto">
          <a:xfrm>
            <a:off x="288000" y="3384000"/>
            <a:ext cx="4572000" cy="1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Rettangolo 23">
            <a:extLst>
              <a:ext uri="{FF2B5EF4-FFF2-40B4-BE49-F238E27FC236}">
                <a16:creationId xmlns:a16="http://schemas.microsoft.com/office/drawing/2014/main" id="{D7B12F47-D18A-4FAF-ABBA-EF3AED9A08A9}"/>
              </a:ext>
            </a:extLst>
          </p:cNvPr>
          <p:cNvSpPr/>
          <p:nvPr/>
        </p:nvSpPr>
        <p:spPr>
          <a:xfrm>
            <a:off x="206672" y="3492949"/>
            <a:ext cx="81621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800" b="0" dirty="0">
                <a:solidFill>
                  <a:schemeClr val="tx1"/>
                </a:solidFill>
                <a:latin typeface="Myriad Pro" pitchFamily="34" charset="0"/>
              </a:rPr>
              <a:t>06/22-01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342900" indent="-342900" algn="l">
              <a:spcBef>
                <a:spcPts val="100"/>
              </a:spcBef>
              <a:spcAft>
                <a:spcPts val="40"/>
              </a:spcAft>
            </a:pPr>
            <a:endParaRPr lang="it-IT" sz="90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dirty="0">
                <a:solidFill>
                  <a:schemeClr val="tx1"/>
                </a:solidFill>
                <a:latin typeface="Myriad Pro"/>
              </a:rPr>
              <a:t>Visualizzazione possibile su: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00" b="0" dirty="0">
                <a:solidFill>
                  <a:schemeClr val="tx1"/>
                </a:solidFill>
                <a:latin typeface="Myriad Pro"/>
              </a:rPr>
              <a:t>(Dispositivo, Sistema operativo, Web Browser)</a:t>
            </a:r>
            <a:endParaRPr lang="it-IT" sz="550" b="0" dirty="0">
              <a:solidFill>
                <a:schemeClr val="tx1"/>
              </a:solidFill>
              <a:latin typeface="Myriad Pro"/>
            </a:endParaRPr>
          </a:p>
          <a:p>
            <a:pPr marL="88900" indent="-889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iPhone:</a:t>
            </a:r>
          </a:p>
          <a:p>
            <a:pPr marL="180975" indent="-92075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5 e successivi, </a:t>
            </a:r>
            <a:r>
              <a:rPr lang="it-IT" sz="650" b="0" dirty="0" err="1">
                <a:solidFill>
                  <a:schemeClr val="tx1"/>
                </a:solidFill>
                <a:latin typeface="Myriad Pro"/>
              </a:rPr>
              <a:t>iOS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 10 e successivi, Safari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0488" lvl="1" indent="-90488" algn="l">
              <a:defRPr/>
            </a:pPr>
            <a:r>
              <a:rPr lang="it-IT" sz="650">
                <a:solidFill>
                  <a:schemeClr val="tx1"/>
                </a:solidFill>
                <a:latin typeface="Myriad Pro"/>
              </a:rPr>
              <a:t>       </a:t>
            </a:r>
          </a:p>
        </p:txBody>
      </p:sp>
      <p:sp>
        <p:nvSpPr>
          <p:cNvPr id="9" name="Rettangolo 8"/>
          <p:cNvSpPr/>
          <p:nvPr/>
        </p:nvSpPr>
        <p:spPr>
          <a:xfrm>
            <a:off x="3605562" y="33341"/>
            <a:ext cx="16538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>
                <a:solidFill>
                  <a:srgbClr val="146BBA"/>
                </a:solidFill>
                <a:latin typeface="Myriad Pro"/>
              </a:rPr>
              <a:t>2 Requisiti di sistema</a:t>
            </a:r>
            <a:endParaRPr lang="it-IT" sz="1100" b="0">
              <a:solidFill>
                <a:srgbClr val="146BBA"/>
              </a:solidFill>
              <a:latin typeface="Myriad Pr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72D625CB-AB97-4015-994C-AE65B469E1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125"/>
          <a:stretch/>
        </p:blipFill>
        <p:spPr>
          <a:xfrm>
            <a:off x="900000" y="306000"/>
            <a:ext cx="3492000" cy="3265144"/>
          </a:xfrm>
          <a:prstGeom prst="rect">
            <a:avLst/>
          </a:prstGeom>
        </p:spPr>
      </p:pic>
      <p:sp>
        <p:nvSpPr>
          <p:cNvPr id="18" name="Rettangolo 17"/>
          <p:cNvSpPr/>
          <p:nvPr/>
        </p:nvSpPr>
        <p:spPr bwMode="auto">
          <a:xfrm>
            <a:off x="162000" y="277144"/>
            <a:ext cx="5004000" cy="3294000"/>
          </a:xfrm>
          <a:prstGeom prst="rect">
            <a:avLst/>
          </a:prstGeom>
          <a:solidFill>
            <a:srgbClr val="D0CFC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64819" y="1256441"/>
            <a:ext cx="3738108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defTabSz="268288">
              <a:tabLst>
                <a:tab pos="356400" algn="l"/>
                <a:tab pos="432000" algn="l"/>
              </a:tabLst>
            </a:pPr>
            <a:endParaRPr lang="it-IT" sz="800" b="0" u="sng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417574" y="966505"/>
            <a:ext cx="2304000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it-IT" sz="1300">
                <a:solidFill>
                  <a:schemeClr val="tx1"/>
                </a:solidFill>
                <a:latin typeface="Myriad Pro"/>
              </a:rPr>
              <a:t>Scelta codici</a:t>
            </a:r>
            <a:endParaRPr lang="it-IT" sz="1300" b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>
            <a:off x="162000" y="3582000"/>
            <a:ext cx="5004000" cy="0"/>
          </a:xfrm>
          <a:prstGeom prst="line">
            <a:avLst/>
          </a:prstGeom>
          <a:noFill/>
          <a:ln w="25400">
            <a:solidFill>
              <a:srgbClr val="146BBA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it-IT" sz="650"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0488" lvl="1" indent="-90488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>
                <a:solidFill>
                  <a:schemeClr val="tx1"/>
                </a:solidFill>
                <a:latin typeface="Myriad Pro"/>
              </a:rPr>
              <a:t>       </a:t>
            </a:r>
          </a:p>
        </p:txBody>
      </p:sp>
      <p:sp>
        <p:nvSpPr>
          <p:cNvPr id="9" name="Rettangolo 8"/>
          <p:cNvSpPr/>
          <p:nvPr/>
        </p:nvSpPr>
        <p:spPr>
          <a:xfrm>
            <a:off x="3143250" y="33341"/>
            <a:ext cx="2116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>
                <a:solidFill>
                  <a:srgbClr val="146BBA"/>
                </a:solidFill>
                <a:latin typeface="Myriad Pro"/>
              </a:rPr>
              <a:t>3 Scelta codici</a:t>
            </a:r>
            <a:endParaRPr lang="it-IT" sz="1100" b="0">
              <a:solidFill>
                <a:srgbClr val="146BBA"/>
              </a:solidFill>
              <a:latin typeface="Myriad Pro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342900" indent="-342900" algn="l">
              <a:spcBef>
                <a:spcPts val="100"/>
              </a:spcBef>
              <a:spcAft>
                <a:spcPts val="40"/>
              </a:spcAft>
            </a:pPr>
            <a:endParaRPr lang="it-IT" sz="900" dirty="0">
              <a:solidFill>
                <a:srgbClr val="ED1C24"/>
              </a:solidFill>
              <a:latin typeface="Myriad Pro"/>
            </a:endParaRPr>
          </a:p>
          <a:p>
            <a:pPr marL="0" lvl="2"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SXWS255: “Energy Web Server 255”</a:t>
            </a:r>
          </a:p>
          <a:p>
            <a:pPr marL="182563" lvl="1" indent="-182563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Gestione fino a 255* indirizzi Modbus</a:t>
            </a:r>
          </a:p>
          <a:p>
            <a:pPr marL="182563" lvl="1" indent="-182563" algn="l">
              <a:spcBef>
                <a:spcPct val="20000"/>
              </a:spcBef>
              <a:defRPr/>
            </a:pPr>
            <a:r>
              <a:rPr lang="it-IT" sz="65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	Nota:</a:t>
            </a:r>
            <a:r>
              <a:rPr lang="it-IT" sz="650" b="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massimo 32 indirizzi Modbus o 32 Contatori con uscita impulsi per di ciascun Gateway</a:t>
            </a:r>
          </a:p>
          <a:p>
            <a:pPr marL="182563" lvl="2">
              <a:spcBef>
                <a:spcPct val="20000"/>
              </a:spcBef>
            </a:pP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* Valore raccomandato 128</a:t>
            </a:r>
          </a:p>
          <a:p>
            <a:pPr marL="182563" lvl="1" indent="-182563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82563" lvl="1" indent="-182563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Versione software 3.10.0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D086516F-842C-45FB-9292-819A6B5FB2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125"/>
          <a:stretch/>
        </p:blipFill>
        <p:spPr>
          <a:xfrm>
            <a:off x="900000" y="306000"/>
            <a:ext cx="3492000" cy="3265144"/>
          </a:xfrm>
          <a:prstGeom prst="rect">
            <a:avLst/>
          </a:prstGeom>
        </p:spPr>
      </p:pic>
      <p:sp>
        <p:nvSpPr>
          <p:cNvPr id="22" name="Rettangolo 21"/>
          <p:cNvSpPr/>
          <p:nvPr/>
        </p:nvSpPr>
        <p:spPr bwMode="auto">
          <a:xfrm>
            <a:off x="162000" y="277144"/>
            <a:ext cx="5004000" cy="3294000"/>
          </a:xfrm>
          <a:prstGeom prst="rect">
            <a:avLst/>
          </a:prstGeom>
          <a:solidFill>
            <a:srgbClr val="D0CFC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417575" y="966505"/>
            <a:ext cx="2003807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it-IT" sz="1300" dirty="0">
                <a:solidFill>
                  <a:schemeClr val="tx1"/>
                </a:solidFill>
                <a:latin typeface="Myriad Pro"/>
              </a:rPr>
              <a:t>Dispositivi compatibili</a:t>
            </a:r>
            <a:endParaRPr lang="it-IT" sz="1300" b="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164819" y="1256440"/>
            <a:ext cx="3738108" cy="80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/>
          <a:lstStyle/>
          <a:p>
            <a:pPr algn="l" defTabSz="163513">
              <a:tabLst>
                <a:tab pos="324000" algn="l"/>
                <a:tab pos="432000" algn="l"/>
              </a:tabLst>
            </a:pPr>
            <a:r>
              <a:rPr lang="it-IT" sz="800" dirty="0">
                <a:solidFill>
                  <a:srgbClr val="146BBA"/>
                </a:solidFill>
                <a:latin typeface="Myriad Pro"/>
              </a:rPr>
              <a:t>4.1</a:t>
            </a:r>
            <a:r>
              <a:rPr lang="it-IT" sz="800" dirty="0">
                <a:solidFill>
                  <a:schemeClr val="tx1"/>
                </a:solidFill>
                <a:latin typeface="Myriad Pro"/>
              </a:rPr>
              <a:t>	</a:t>
            </a:r>
            <a:r>
              <a:rPr lang="it-IT" sz="800" u="sng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Dispositivi di misura e conteggio</a:t>
            </a:r>
            <a:r>
              <a:rPr lang="it-IT" sz="800" u="sng" dirty="0">
                <a:solidFill>
                  <a:schemeClr val="tx1"/>
                </a:solidFill>
                <a:latin typeface="Myriad Pro"/>
              </a:rPr>
              <a:t>									14</a:t>
            </a:r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>
            <a:off x="162000" y="3582000"/>
            <a:ext cx="5004000" cy="0"/>
          </a:xfrm>
          <a:prstGeom prst="line">
            <a:avLst/>
          </a:prstGeom>
          <a:noFill/>
          <a:ln w="25400">
            <a:solidFill>
              <a:srgbClr val="146BBA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it-IT" sz="650"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285642" y="33341"/>
            <a:ext cx="197374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4 Dispositivi compatibili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754C07F-59CA-42B3-8261-5F47A694D9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72000"/>
          <a:lstStyle/>
          <a:p>
            <a:pPr marL="34290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900" b="0" dirty="0">
                <a:solidFill>
                  <a:srgbClr val="146BBA"/>
                </a:solidFill>
                <a:latin typeface="Myriad Pro"/>
              </a:rPr>
              <a:t>4.1</a:t>
            </a:r>
            <a:r>
              <a:rPr lang="it-IT" sz="900" b="0" dirty="0">
                <a:solidFill>
                  <a:srgbClr val="ED1C24"/>
                </a:solidFill>
                <a:latin typeface="Myriad Pro"/>
              </a:rPr>
              <a:t> </a:t>
            </a:r>
            <a:r>
              <a:rPr lang="it-IT" sz="900" b="0" dirty="0">
                <a:solidFill>
                  <a:schemeClr val="tx1"/>
                </a:solidFill>
                <a:latin typeface="Myriad Pro"/>
              </a:rPr>
              <a:t>Dispositivi di misura e conteggio</a:t>
            </a:r>
          </a:p>
          <a:p>
            <a:pPr marL="90488" lvl="1" indent="-90488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Gamma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</a:t>
            </a:r>
            <a:endParaRPr lang="it-IT" sz="650" kern="0" baseline="3000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79388" lvl="2" indent="-90000" algn="l">
              <a:spcBef>
                <a:spcPts val="100"/>
              </a:spcBef>
              <a:spcAft>
                <a:spcPts val="40"/>
              </a:spcAft>
              <a:buFontTx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Centrali di Misura Multifunzione RS485: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D4-L,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MF6FT40026 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D4-L +,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MF6HT40003, MF6HT40006, MF6HT4000H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D4-e,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MFD4E06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D4-Le,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MFD4421, MFD4422, KRNEMOD4LE080, KRNEMOD4LE142, KRNEMOD4LE190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D4-Dc,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MF6DC4200H, MF6DC42006, MF6DC4206H, MF6DC42066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D4-EC,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MKD4R63DT, MKD4R125DT, MFD4ORFCDT1, MFD41ORFCDT, MFD42ORFCDT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72-Le,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MF72421, MF72422 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96HD-e,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MF96E06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96HD-Le,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MF96411 + IF96001, MF96412 + IF96001, MF96411 + IF96012, MF96412 + IF96012, MF96421, MF96422, KRNEMOHDLE080, KRNEMOHDLE142, KRNEMOHDLE190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96HD,  </a:t>
            </a:r>
            <a:r>
              <a:rPr lang="it-IT" sz="650" b="0" kern="0" dirty="0" err="1">
                <a:solidFill>
                  <a:schemeClr val="tx1"/>
                </a:solidFill>
                <a:latin typeface="Myriad Pro"/>
                <a:cs typeface="Calibri" pitchFamily="34" charset="0"/>
              </a:rPr>
              <a:t>Cat.Nos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MF96001 + IF96001, MF96002 + IF96001, MF96001 + IF96012, MF96002 + IF96012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96HD+,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MF96021 + IF96001, MF96022 + IF96001, MF96021 + IF96012, MF96022 + IF96012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96EA,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MFQ96021 + IF96001, MFQ96022 + IF96001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96-EC,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MK96R63DT, MK96R125DT, MF96ORFCDT1, MF961ORFCDT, MF962ORFCDT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6828584E-43D3-4C81-9FCD-FDE3A0237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1600" y="341999"/>
            <a:ext cx="2412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900" b="0" kern="0" dirty="0">
              <a:solidFill>
                <a:schemeClr val="tx1"/>
              </a:solidFill>
              <a:latin typeface="Myriad Pro" pitchFamily="34" charset="0"/>
              <a:cs typeface="Calibri" pitchFamily="34" charset="0"/>
            </a:endParaRPr>
          </a:p>
          <a:p>
            <a:pPr marL="90488" lvl="1" indent="-90488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Gamma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</a:t>
            </a:r>
            <a:r>
              <a:rPr lang="it-IT" sz="600" i="1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(continua)</a:t>
            </a:r>
            <a:endParaRPr lang="it-IT" sz="650" i="1" kern="0" baseline="3000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80000" lvl="2" indent="-90000" algn="l">
              <a:spcBef>
                <a:spcPts val="100"/>
              </a:spcBef>
              <a:spcAft>
                <a:spcPts val="40"/>
              </a:spcAft>
              <a:buFontTx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Centrali di Misura Multifunzione uscita impulsi (tramite Concentratore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IF4C001*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o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SXMIMP*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o ingresso contaimpulsi dei Contatori di energia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CE2DF3DTCL1*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,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CE4DF3DTCL1*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e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CE4TBDTCL1*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):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D4-L +,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MF6HTU0003, MF6HTU0006, MF6HTU000H   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D4-Le,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MFD4411, MFD4412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72-Le,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MF72411, MF72412 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Nemo 96HD-Le,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MF96411, MF96412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>
            <a:extLst>
              <a:ext uri="{FF2B5EF4-FFF2-40B4-BE49-F238E27FC236}">
                <a16:creationId xmlns:a16="http://schemas.microsoft.com/office/drawing/2014/main" id="{3A615D4A-E5A1-4798-B0DD-3DBC3F5A3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00" y="341999"/>
            <a:ext cx="2412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900" b="0" kern="0" dirty="0">
              <a:solidFill>
                <a:schemeClr val="tx1"/>
              </a:solidFill>
              <a:latin typeface="Myriad Pro" pitchFamily="34" charset="0"/>
              <a:cs typeface="Calibri" pitchFamily="34" charset="0"/>
            </a:endParaRPr>
          </a:p>
          <a:p>
            <a:pPr marL="90488" lvl="1" indent="-90488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Gamma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</a:t>
            </a:r>
            <a:endParaRPr lang="it-IT" sz="650" kern="0" baseline="3000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80000" lvl="2" indent="-90000" algn="l">
              <a:spcBef>
                <a:spcPts val="100"/>
              </a:spcBef>
              <a:spcAft>
                <a:spcPts val="40"/>
              </a:spcAft>
              <a:buFontTx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Contatori di energia uscita RS485: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D1,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CE11165A4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D2,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CE20195A4, CE2DF3DTCL1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D2 MID,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CE2DMID11, CE2DF3DTMID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D4-Pd,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CE4DT06A4, CE4DF3DTCL1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D4-Pd MID,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CE4DMID31, CE4DF3DTMID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D4-Pt,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CE4DT12A4, CE4DT12A6, CE4DT14A4, CE4DT14A6, CE4TBDTCL1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D4-Pt MID,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CE4DMID01, CE4TBDTMID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D6-Pd,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CE6DT1256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D6-Pd MID,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CE6DMID56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EE889026-07E5-49C8-A042-DAE420ED4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8000" y="341999"/>
            <a:ext cx="2412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900" b="0" kern="0" dirty="0">
              <a:solidFill>
                <a:schemeClr val="tx1"/>
              </a:solidFill>
              <a:latin typeface="Myriad Pro" pitchFamily="34" charset="0"/>
              <a:cs typeface="Calibri" pitchFamily="34" charset="0"/>
            </a:endParaRPr>
          </a:p>
          <a:p>
            <a:pPr marL="90488" lvl="1" indent="-90488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Gamma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</a:t>
            </a:r>
            <a:r>
              <a:rPr lang="it-IT" sz="600" i="1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(continua)</a:t>
            </a:r>
            <a:endParaRPr lang="it-IT" sz="650" i="1" kern="0" baseline="3000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80000" lvl="2" indent="-90000" algn="l">
              <a:spcBef>
                <a:spcPts val="100"/>
              </a:spcBef>
              <a:spcAft>
                <a:spcPts val="40"/>
              </a:spcAft>
              <a:buFontTx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Contatori di energia uscita impulsi (tramite Concentratore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IF4C001*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o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SXMIMP 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o ingresso contaimpulsi dei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Contatori di energia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CE2DF3DTCL1*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,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CE4DF3DTCL1*</a:t>
            </a:r>
            <a:b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CE4TBDTCL1*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):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D1,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CE11165A2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D1 MID 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CE1DMID12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D2,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CE20195A2, CE2DF30PCL1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D2 MID,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CE2DMID12, CE2DF30PMID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D4-Pd,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CE4DT06A2, CE4DT06A23F, CE4DF30PCL1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D4-Pd MID,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CE4DMID22, CE4DMID32, CE4DF30PMID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D4-Pt,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CE4DT12A2, CE4DT14A2, CE4TB0PCL1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D6-Pd,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CE6DT1252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Conto D6-Pd MID, 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CE6DMID52</a:t>
            </a:r>
          </a:p>
          <a:p>
            <a:pPr marL="88900" lvl="3" indent="-8890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3246896" y="33341"/>
            <a:ext cx="20124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4 Dispositivi compatibili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F92BC59A-828E-4ABE-999D-AE3E835C1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>
                <a:solidFill>
                  <a:schemeClr val="tx1"/>
                </a:solidFill>
                <a:latin typeface="Myriad Pro"/>
                <a:cs typeface="Calibri" pitchFamily="34" charset="0"/>
              </a:rPr>
              <a:t>  </a:t>
            </a: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34290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A69E0E6C-5086-4268-A1D3-021870253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00" y="241262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342900" indent="-342900" algn="l">
              <a:spcBef>
                <a:spcPts val="100"/>
              </a:spcBef>
              <a:spcAft>
                <a:spcPts val="40"/>
              </a:spcAft>
            </a:pPr>
            <a:endParaRPr lang="it-IT" sz="900" b="0" dirty="0">
              <a:solidFill>
                <a:schemeClr val="tx1"/>
              </a:solidFill>
              <a:latin typeface="Myriad Pro"/>
            </a:endParaRPr>
          </a:p>
          <a:p>
            <a:pPr marL="88900" lvl="1" indent="-889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Gamma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NEMO SX</a:t>
            </a:r>
            <a:endParaRPr lang="it-IT" sz="650" kern="0" baseline="3000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80000" lvl="2" indent="-90000" algn="l">
              <a:spcBef>
                <a:spcPts val="100"/>
              </a:spcBef>
              <a:spcAft>
                <a:spcPts val="40"/>
              </a:spcAft>
              <a:buFontTx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Centrali di Misura Multifunzione: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Monofase inserzione mediante bobina(e) Rogowski Chiusa(e) -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SX3M63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,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SXMM63 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Trifase inserzione mediante bobine Rogowski Chiuse -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SXMT63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e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SXMT125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Monofase o Trifase (configurabile) inserzione mediante TA -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SXMMT5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Trifase inserzione mediante bobine Rogowski Apribili -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art. </a:t>
            </a:r>
            <a:r>
              <a:rPr lang="en-US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SXMR02</a:t>
            </a:r>
            <a:r>
              <a:rPr lang="en-US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, </a:t>
            </a:r>
            <a:r>
              <a:rPr lang="en-US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SXMR04</a:t>
            </a:r>
            <a:r>
              <a:rPr lang="en-US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, </a:t>
            </a:r>
            <a:r>
              <a:rPr lang="en-US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SXMR06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, </a:t>
            </a:r>
            <a:r>
              <a:rPr lang="en-US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SXMR08</a:t>
            </a:r>
          </a:p>
          <a:p>
            <a:pPr marL="180000" lvl="2" indent="-90000" algn="l">
              <a:spcBef>
                <a:spcPts val="100"/>
              </a:spcBef>
              <a:spcAft>
                <a:spcPts val="40"/>
              </a:spcAft>
              <a:buFontTx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Moduli di Stato e Comando:</a:t>
            </a: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Modulo di Stato universale - art. </a:t>
            </a:r>
            <a:r>
              <a:rPr lang="fr-FR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SXMC02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27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Modulo di Comando universale- - art. </a:t>
            </a:r>
            <a:r>
              <a:rPr lang="fr-FR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SXM0C1</a:t>
            </a:r>
            <a:endParaRPr lang="it-IT" sz="65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80000" lvl="3" indent="-90000" algn="l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tramite l’interfaccia Modbus RS485/NEMO SX -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SXRS485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34290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64A15C66-0FE3-472B-B054-12EB7E605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1600" y="256760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359750" lvl="3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88900" lvl="1" indent="-88900" algn="l" eaLnBrk="0" hangingPunct="0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Contatori di Gas</a:t>
            </a:r>
          </a:p>
          <a:p>
            <a:pPr marL="180000" lvl="2" indent="-88900" algn="l" eaLnBrk="0" hangingPunct="0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Qualsiasi dispositivo con uscita impulsi tramite Concentratore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IF4C001*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o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SXMIMP 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o ingresso contaimpulsi dei Contatori di energia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CE2DF3DTCL1*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,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CE4DF3DTCL1*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e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CE4TBDTCL1*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82563" lvl="1" indent="-182563" algn="l" eaLnBrk="0" hangingPunct="0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88900" lvl="1" indent="-88900" algn="l" eaLnBrk="0" hangingPunct="0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Contatori d’Acqua</a:t>
            </a:r>
          </a:p>
          <a:p>
            <a:pPr marL="180000" lvl="2" indent="-88900" algn="l" eaLnBrk="0" hangingPunct="0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Qualsiasi dispositivo con uscita impulsi tramite Concentratore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IF4C001*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o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SXMIMP 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o ingresso contaimpulsi dei Contatori di energia art.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CE2DF3DTCL1*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,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CE4DF3DTCL1*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e 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CE4TBDTCL1*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82563" lvl="1" indent="-18256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rgbClr val="00B050"/>
              </a:solidFill>
              <a:latin typeface="Myriad Pro"/>
              <a:cs typeface="Calibri" pitchFamily="34" charset="0"/>
            </a:endParaRPr>
          </a:p>
          <a:p>
            <a:pPr marL="0" lvl="2" algn="l" eaLnBrk="0" hangingPunct="0">
              <a:spcBef>
                <a:spcPts val="200"/>
              </a:spcBef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* </a:t>
            </a:r>
            <a:r>
              <a:rPr lang="it-IT" sz="65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Nota: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Il Concentratore d’impulsi ed il Contatore d’energia con ingresso contaimpulsi devono essere correttamente programmati per essere compatibili con il tipo di contatore </a:t>
            </a:r>
            <a:r>
              <a:rPr lang="it-IT" sz="550" b="0" i="1" dirty="0">
                <a:solidFill>
                  <a:schemeClr val="tx1"/>
                </a:solidFill>
                <a:latin typeface="Myriad Pro" pitchFamily="34" charset="0"/>
              </a:rPr>
              <a:t>(Fare riferimento al manuale utente di ciascun dispositivo)</a:t>
            </a:r>
            <a:r>
              <a:rPr lang="it-IT" sz="650" b="0" i="1" dirty="0">
                <a:solidFill>
                  <a:schemeClr val="tx1"/>
                </a:solidFill>
                <a:latin typeface="Myriad Pro" pitchFamily="34" charset="0"/>
              </a:rPr>
              <a:t>.</a:t>
            </a:r>
          </a:p>
          <a:p>
            <a:pPr marL="90000" lvl="1" indent="-90000" algn="l" eaLnBrk="0" hangingPunct="0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</a:endParaRPr>
          </a:p>
          <a:p>
            <a:pPr marL="90000" lvl="1" indent="-90000" algn="l" eaLnBrk="0" hangingPunct="0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</a:rPr>
              <a:t>Gamma Regolatori Automatici del Fattore di Potenza</a:t>
            </a:r>
            <a:r>
              <a:rPr lang="it-IT" sz="650" kern="0" dirty="0">
                <a:solidFill>
                  <a:schemeClr val="tx1"/>
                </a:solidFill>
                <a:latin typeface="Myriad Pro"/>
              </a:rPr>
              <a:t> ALPTEC</a:t>
            </a:r>
            <a:endParaRPr lang="it-IT" sz="650" kern="0" baseline="30000" dirty="0">
              <a:solidFill>
                <a:schemeClr val="tx1"/>
              </a:solidFill>
              <a:latin typeface="Myriad Pro"/>
            </a:endParaRPr>
          </a:p>
          <a:p>
            <a:pPr marL="180000" lvl="2" indent="-90000" algn="l" eaLnBrk="0" hangingPunct="0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</a:rPr>
              <a:t>ALPTEC3.2 + ExtRS485</a:t>
            </a:r>
          </a:p>
          <a:p>
            <a:pPr marL="180000" lvl="2" indent="-90000" algn="l" eaLnBrk="0" hangingPunct="0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</a:rPr>
              <a:t>ALPTEC5.2 + ExtRS485</a:t>
            </a:r>
          </a:p>
          <a:p>
            <a:pPr marL="180000" lvl="2" indent="-90000" algn="l" eaLnBrk="0" hangingPunct="0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</a:rPr>
              <a:t>ALPTEC8.2 + ExtRS485</a:t>
            </a:r>
          </a:p>
          <a:p>
            <a:pPr marL="180000" lvl="2" indent="-90000" algn="l" eaLnBrk="0" hangingPunct="0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</a:rPr>
              <a:t>ALPTEC8 + ExtRS485</a:t>
            </a:r>
          </a:p>
          <a:p>
            <a:pPr marL="88900" lvl="1" indent="-88900" algn="l" eaLnBrk="0" hangingPunct="0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marL="88900" lvl="1" indent="-88900" algn="l" eaLnBrk="0" hangingPunct="0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Dispositivi “Generici” di Misura/Conteggio con uscita Modbus RS485</a:t>
            </a:r>
          </a:p>
          <a:p>
            <a:pPr marL="180975" lvl="1" indent="-90488" algn="l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Qualsiasi dispositivo di misura o conteggio dell’energia con uscita Modbus RS485 di ”altri costruttori”, </a:t>
            </a:r>
            <a:r>
              <a:rPr lang="it-IT" sz="650" dirty="0">
                <a:solidFill>
                  <a:schemeClr val="tx1"/>
                </a:solidFill>
                <a:latin typeface="Myriad Pro"/>
              </a:rPr>
              <a:t>limitatamente alla sola energia attiva positiva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4702729E-B83D-4191-B81C-66990ED4BD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125"/>
          <a:stretch/>
        </p:blipFill>
        <p:spPr>
          <a:xfrm>
            <a:off x="900000" y="306000"/>
            <a:ext cx="3492000" cy="3265144"/>
          </a:xfrm>
          <a:prstGeom prst="rect">
            <a:avLst/>
          </a:prstGeom>
        </p:spPr>
      </p:pic>
      <p:sp>
        <p:nvSpPr>
          <p:cNvPr id="14" name="Rettangolo 13"/>
          <p:cNvSpPr/>
          <p:nvPr/>
        </p:nvSpPr>
        <p:spPr bwMode="auto">
          <a:xfrm>
            <a:off x="162000" y="277144"/>
            <a:ext cx="5004000" cy="3294000"/>
          </a:xfrm>
          <a:prstGeom prst="rect">
            <a:avLst/>
          </a:prstGeom>
          <a:solidFill>
            <a:srgbClr val="D0CFC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64819" y="1256441"/>
            <a:ext cx="3738108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/>
          <a:lstStyle/>
          <a:p>
            <a:pPr algn="l" defTabSz="268288">
              <a:tabLst>
                <a:tab pos="356400" algn="l"/>
                <a:tab pos="432000" algn="l"/>
              </a:tabLst>
            </a:pPr>
            <a:r>
              <a:rPr lang="it-IT" sz="800" u="sng">
                <a:solidFill>
                  <a:schemeClr val="tx1"/>
                </a:solidFill>
                <a:latin typeface="Myriad Pro"/>
              </a:rPr>
              <a:t>  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417575" y="966505"/>
            <a:ext cx="2003807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it-IT" sz="1300" dirty="0">
                <a:solidFill>
                  <a:schemeClr val="tx1"/>
                </a:solidFill>
                <a:latin typeface="Myriad Pro"/>
              </a:rPr>
              <a:t>Lingue disponibili</a:t>
            </a:r>
            <a:endParaRPr lang="it-IT" sz="1300" b="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>
            <a:off x="162000" y="3582000"/>
            <a:ext cx="5004000" cy="0"/>
          </a:xfrm>
          <a:prstGeom prst="line">
            <a:avLst/>
          </a:prstGeom>
          <a:noFill/>
          <a:ln w="25400">
            <a:solidFill>
              <a:srgbClr val="146BBA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it-IT" sz="650"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900" b="0" kern="0">
                <a:solidFill>
                  <a:schemeClr val="tx1"/>
                </a:solidFill>
                <a:latin typeface="Myriad Pro"/>
                <a:cs typeface="Calibri" pitchFamily="34" charset="0"/>
              </a:rPr>
              <a:t>    </a:t>
            </a: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buFontTx/>
              <a:buChar char="–"/>
              <a:defRPr/>
            </a:pPr>
            <a:endParaRPr lang="it-IT" sz="65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900">
              <a:solidFill>
                <a:srgbClr val="ED1C24"/>
              </a:solidFill>
              <a:latin typeface="Myriad Pro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3657600" y="33341"/>
            <a:ext cx="160178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5 Lingue disponibili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F87C23C-6A29-43EF-9F78-E578F9372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342900" indent="-342900" algn="l">
              <a:spcBef>
                <a:spcPts val="100"/>
              </a:spcBef>
              <a:spcAft>
                <a:spcPts val="40"/>
              </a:spcAft>
            </a:pPr>
            <a:endParaRPr lang="it-IT" sz="900" dirty="0">
              <a:solidFill>
                <a:schemeClr val="tx1"/>
              </a:solidFill>
              <a:latin typeface="Myriad Pro"/>
            </a:endParaRPr>
          </a:p>
          <a:p>
            <a:pPr lvl="0" indent="88900" algn="l" eaLnBrk="1" hangingPunct="1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dirty="0">
                <a:solidFill>
                  <a:schemeClr val="tx1"/>
                </a:solidFill>
                <a:latin typeface="Myriad Pro" pitchFamily="34" charset="0"/>
              </a:rPr>
              <a:t>Lingue:</a:t>
            </a: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ja-JP" altLang="it-IT" sz="650" b="0" dirty="0">
                <a:solidFill>
                  <a:schemeClr val="tx1"/>
                </a:solidFill>
                <a:latin typeface="Myriad Pro" pitchFamily="34" charset="0"/>
              </a:rPr>
              <a:t>中国</a:t>
            </a:r>
            <a:endParaRPr lang="it-IT" altLang="ja-JP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it-IT" altLang="ja-JP" sz="650" b="0" dirty="0" err="1">
                <a:solidFill>
                  <a:schemeClr val="tx1"/>
                </a:solidFill>
                <a:latin typeface="Myriad Pro" pitchFamily="34" charset="0"/>
              </a:rPr>
              <a:t>Deutsch</a:t>
            </a:r>
            <a:endParaRPr lang="ja-JP" alt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English</a:t>
            </a: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it-IT" sz="650" b="0" dirty="0" err="1">
                <a:solidFill>
                  <a:schemeClr val="tx1"/>
                </a:solidFill>
                <a:latin typeface="Myriad Pro" pitchFamily="34" charset="0"/>
              </a:rPr>
              <a:t>Español</a:t>
            </a: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it-IT" sz="650" b="0" dirty="0" err="1">
                <a:solidFill>
                  <a:schemeClr val="tx1"/>
                </a:solidFill>
                <a:latin typeface="Myriad Pro" pitchFamily="34" charset="0"/>
              </a:rPr>
              <a:t>Français</a:t>
            </a: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it-IT" sz="650" b="0" dirty="0" err="1">
                <a:solidFill>
                  <a:schemeClr val="tx1"/>
                </a:solidFill>
                <a:latin typeface="Myriad Pro" pitchFamily="34" charset="0"/>
              </a:rPr>
              <a:t>Français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 (</a:t>
            </a:r>
            <a:r>
              <a:rPr lang="it-IT" sz="650" b="0" dirty="0" err="1">
                <a:solidFill>
                  <a:schemeClr val="tx1"/>
                </a:solidFill>
                <a:latin typeface="Myriad Pro" pitchFamily="34" charset="0"/>
              </a:rPr>
              <a:t>Belgique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)</a:t>
            </a: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el-GR" sz="650" b="0" dirty="0">
                <a:solidFill>
                  <a:schemeClr val="tx1"/>
                </a:solidFill>
                <a:latin typeface="Myriad Pro" pitchFamily="34" charset="0"/>
              </a:rPr>
              <a:t>Ελληνικά</a:t>
            </a: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Italiano</a:t>
            </a: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it-IT" sz="650" b="0" dirty="0" err="1">
                <a:solidFill>
                  <a:schemeClr val="tx1"/>
                </a:solidFill>
                <a:latin typeface="Myriad Pro" pitchFamily="34" charset="0"/>
              </a:rPr>
              <a:t>Nederlands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 (</a:t>
            </a:r>
            <a:r>
              <a:rPr lang="it-IT" sz="650" b="0" dirty="0" err="1">
                <a:solidFill>
                  <a:schemeClr val="tx1"/>
                </a:solidFill>
                <a:latin typeface="Myriad Pro" pitchFamily="34" charset="0"/>
              </a:rPr>
              <a:t>Belgïe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)</a:t>
            </a: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it-IT" sz="650" b="0" dirty="0" err="1">
                <a:solidFill>
                  <a:schemeClr val="tx1"/>
                </a:solidFill>
                <a:latin typeface="Myriad Pro" pitchFamily="34" charset="0"/>
              </a:rPr>
              <a:t>Nederlands</a:t>
            </a: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it-IT" sz="650" b="0" dirty="0" err="1">
                <a:solidFill>
                  <a:schemeClr val="tx1"/>
                </a:solidFill>
                <a:latin typeface="Myriad Pro" pitchFamily="34" charset="0"/>
              </a:rPr>
              <a:t>Polski</a:t>
            </a: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it-IT" sz="650" b="0" dirty="0" err="1">
                <a:solidFill>
                  <a:schemeClr val="tx1"/>
                </a:solidFill>
                <a:latin typeface="Myriad Pro" pitchFamily="34" charset="0"/>
              </a:rPr>
              <a:t>Portuguese</a:t>
            </a: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90000" lvl="1" indent="-90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defRPr/>
            </a:pPr>
            <a:r>
              <a:rPr lang="az-Cyrl-AZ" sz="650" b="0" dirty="0">
                <a:solidFill>
                  <a:schemeClr val="tx1"/>
                </a:solidFill>
                <a:latin typeface="Myriad Pro" pitchFamily="34" charset="0"/>
              </a:rPr>
              <a:t>Русский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34290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92C64C20-83A2-471A-A0D0-BE392A292D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125"/>
          <a:stretch/>
        </p:blipFill>
        <p:spPr>
          <a:xfrm>
            <a:off x="900000" y="306000"/>
            <a:ext cx="3492000" cy="3265144"/>
          </a:xfrm>
          <a:prstGeom prst="rect">
            <a:avLst/>
          </a:prstGeom>
        </p:spPr>
      </p:pic>
      <p:sp>
        <p:nvSpPr>
          <p:cNvPr id="16" name="Rettangolo 15"/>
          <p:cNvSpPr/>
          <p:nvPr/>
        </p:nvSpPr>
        <p:spPr bwMode="auto">
          <a:xfrm>
            <a:off x="162000" y="277144"/>
            <a:ext cx="5004000" cy="3294000"/>
          </a:xfrm>
          <a:prstGeom prst="rect">
            <a:avLst/>
          </a:prstGeom>
          <a:solidFill>
            <a:srgbClr val="D0CFC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64819" y="1256440"/>
            <a:ext cx="3738108" cy="80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/>
          <a:lstStyle/>
          <a:p>
            <a:pPr algn="l" defTabSz="268288">
              <a:tabLst>
                <a:tab pos="356400" algn="l"/>
                <a:tab pos="432000" algn="l"/>
              </a:tabLst>
            </a:pPr>
            <a:r>
              <a:rPr lang="it-IT" sz="800" u="sng">
                <a:solidFill>
                  <a:schemeClr val="tx1"/>
                </a:solidFill>
                <a:latin typeface="Myriad Pro"/>
              </a:rPr>
              <a:t>       </a:t>
            </a:r>
          </a:p>
          <a:p>
            <a:pPr algn="l" defTabSz="268288">
              <a:tabLst>
                <a:tab pos="356400" algn="l"/>
                <a:tab pos="432000" algn="l"/>
              </a:tabLst>
            </a:pPr>
            <a:endParaRPr lang="it-IT" sz="800" u="sng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417575" y="966505"/>
            <a:ext cx="2003807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it-IT" sz="1300">
                <a:solidFill>
                  <a:schemeClr val="tx1"/>
                </a:solidFill>
                <a:latin typeface="Myriad Pro"/>
              </a:rPr>
              <a:t>Messa in servizio</a:t>
            </a:r>
            <a:endParaRPr lang="it-IT" sz="1300" b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>
            <a:off x="162000" y="3582000"/>
            <a:ext cx="5004000" cy="0"/>
          </a:xfrm>
          <a:prstGeom prst="line">
            <a:avLst/>
          </a:prstGeom>
          <a:noFill/>
          <a:ln w="25400">
            <a:solidFill>
              <a:srgbClr val="146BBA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it-IT" sz="650"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E723BBCF-3C34-43D6-BB62-9B98DA7403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3125"/>
          <a:stretch/>
        </p:blipFill>
        <p:spPr>
          <a:xfrm>
            <a:off x="900000" y="306000"/>
            <a:ext cx="3492000" cy="3265144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 bwMode="auto">
          <a:xfrm>
            <a:off x="162000" y="277144"/>
            <a:ext cx="5004000" cy="3294000"/>
          </a:xfrm>
          <a:prstGeom prst="rect">
            <a:avLst/>
          </a:prstGeom>
          <a:solidFill>
            <a:srgbClr val="D0CFC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9" name="Line 21"/>
          <p:cNvSpPr>
            <a:spLocks noChangeShapeType="1"/>
          </p:cNvSpPr>
          <p:nvPr/>
        </p:nvSpPr>
        <p:spPr bwMode="auto">
          <a:xfrm>
            <a:off x="162000" y="3582000"/>
            <a:ext cx="5004000" cy="0"/>
          </a:xfrm>
          <a:prstGeom prst="line">
            <a:avLst/>
          </a:prstGeom>
          <a:noFill/>
          <a:ln w="25400">
            <a:solidFill>
              <a:srgbClr val="146BBA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it-IT" sz="650"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3524250" y="33341"/>
            <a:ext cx="1735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>
                <a:solidFill>
                  <a:srgbClr val="146BBA"/>
                </a:solidFill>
                <a:latin typeface="Myriad Pro"/>
              </a:rPr>
              <a:t>6 Messa in servizio</a:t>
            </a:r>
            <a:endParaRPr lang="it-IT" sz="1100" b="0">
              <a:solidFill>
                <a:srgbClr val="146BBA"/>
              </a:solidFill>
              <a:latin typeface="Myriad Pro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ATTENZIONE!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Le procedure complete per la configurazione del Web Server (Configurazione del web server) e del sistema (Configurazione del sistema), sono disponibili solo accedendo al Web server da un computer. </a:t>
            </a:r>
            <a:b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(fare riferimento al “</a:t>
            </a:r>
            <a:r>
              <a:rPr lang="it-IT" sz="550" b="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Manuale utente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”)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Lavorando localmente su Smart-phones sono disponibili tutte le pagine visualizzazione dei dispositivi e dei consumi.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900" b="0" kern="0">
                <a:solidFill>
                  <a:schemeClr val="tx1"/>
                </a:solidFill>
                <a:latin typeface="Myriad Pro"/>
                <a:cs typeface="Calibri" pitchFamily="34" charset="0"/>
              </a:rPr>
              <a:t>    </a:t>
            </a:r>
            <a:endParaRPr lang="it-IT" sz="65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900">
              <a:solidFill>
                <a:srgbClr val="ED1C24"/>
              </a:solidFill>
              <a:latin typeface="Myriad Pro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8DB6E445-67CF-4CAE-B07A-D07A57949C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125"/>
          <a:stretch/>
        </p:blipFill>
        <p:spPr>
          <a:xfrm>
            <a:off x="900000" y="306000"/>
            <a:ext cx="3492000" cy="3265144"/>
          </a:xfrm>
          <a:prstGeom prst="rect">
            <a:avLst/>
          </a:prstGeom>
        </p:spPr>
      </p:pic>
      <p:sp>
        <p:nvSpPr>
          <p:cNvPr id="20" name="Rettangolo 19"/>
          <p:cNvSpPr/>
          <p:nvPr/>
        </p:nvSpPr>
        <p:spPr bwMode="auto">
          <a:xfrm>
            <a:off x="162000" y="277144"/>
            <a:ext cx="5004000" cy="3294000"/>
          </a:xfrm>
          <a:prstGeom prst="rect">
            <a:avLst/>
          </a:prstGeom>
          <a:solidFill>
            <a:srgbClr val="D0CFC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417575" y="966505"/>
            <a:ext cx="2003807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it-IT" sz="1300" dirty="0">
                <a:solidFill>
                  <a:schemeClr val="tx1"/>
                </a:solidFill>
                <a:latin typeface="Myriad Pro"/>
              </a:rPr>
              <a:t>Utilizzo</a:t>
            </a:r>
            <a:endParaRPr lang="it-IT" sz="1300" b="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164819" y="1256440"/>
            <a:ext cx="3738108" cy="80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/>
          <a:lstStyle/>
          <a:p>
            <a:pPr algn="l" defTabSz="163513">
              <a:tabLst>
                <a:tab pos="324000" algn="l"/>
                <a:tab pos="432000" algn="l"/>
              </a:tabLst>
            </a:pPr>
            <a:r>
              <a:rPr lang="it-IT" sz="800" dirty="0">
                <a:solidFill>
                  <a:srgbClr val="146BBA"/>
                </a:solidFill>
                <a:latin typeface="Myriad Pro"/>
              </a:rPr>
              <a:t>7.1</a:t>
            </a:r>
            <a:r>
              <a:rPr lang="it-IT" sz="800" dirty="0">
                <a:solidFill>
                  <a:schemeClr val="tx1"/>
                </a:solidFill>
                <a:latin typeface="Myriad Pro"/>
              </a:rPr>
              <a:t>	</a:t>
            </a:r>
            <a:r>
              <a:rPr lang="it-IT" sz="800" u="sng" dirty="0">
                <a:solidFill>
                  <a:schemeClr val="tx1"/>
                </a:solidFill>
                <a:latin typeface="Myriad Pro"/>
              </a:rPr>
              <a:t>Accesso																22</a:t>
            </a:r>
          </a:p>
          <a:p>
            <a:pPr algn="l" defTabSz="163513">
              <a:tabLst>
                <a:tab pos="324000" algn="l"/>
                <a:tab pos="432000" algn="l"/>
              </a:tabLst>
            </a:pPr>
            <a:r>
              <a:rPr lang="it-IT" sz="800" dirty="0">
                <a:solidFill>
                  <a:srgbClr val="146BBA"/>
                </a:solidFill>
                <a:latin typeface="Myriad Pro"/>
              </a:rPr>
              <a:t>7.2</a:t>
            </a:r>
            <a:r>
              <a:rPr lang="it-IT" sz="800" dirty="0">
                <a:solidFill>
                  <a:schemeClr val="tx1"/>
                </a:solidFill>
                <a:latin typeface="Myriad Pro"/>
              </a:rPr>
              <a:t>	</a:t>
            </a:r>
            <a:r>
              <a:rPr lang="it-IT" sz="800" u="sng" dirty="0">
                <a:solidFill>
                  <a:schemeClr val="tx1"/>
                </a:solidFill>
                <a:latin typeface="Myriad Pro"/>
              </a:rPr>
              <a:t>Pagine di visualizzazione dei dati 									25</a:t>
            </a:r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>
            <a:off x="162000" y="3582000"/>
            <a:ext cx="5004000" cy="0"/>
          </a:xfrm>
          <a:prstGeom prst="line">
            <a:avLst/>
          </a:prstGeom>
          <a:noFill/>
          <a:ln w="25400">
            <a:solidFill>
              <a:srgbClr val="146BBA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it-IT" sz="650"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900" b="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 7.1 </a:t>
            </a:r>
            <a:r>
              <a:rPr lang="it-IT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Accesso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L’accesso ai dati del Web Server è protetto da codici di identificazione (codici PIN e PUK).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Sono “pre-configurati” tre tipi di utente:</a:t>
            </a:r>
          </a:p>
          <a:p>
            <a:pPr marL="88900" lvl="0" indent="-889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“</a:t>
            </a:r>
            <a:r>
              <a:rPr lang="it-IT" sz="650" b="0" kern="0" dirty="0" err="1">
                <a:solidFill>
                  <a:schemeClr val="tx1"/>
                </a:solidFill>
                <a:latin typeface="Myriad Pro"/>
                <a:cs typeface="Calibri" pitchFamily="34" charset="0"/>
              </a:rPr>
              <a:t>administrator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”</a:t>
            </a:r>
          </a:p>
          <a:p>
            <a:pPr marL="88900" lvl="0" indent="-889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“</a:t>
            </a:r>
            <a:r>
              <a:rPr lang="it-IT" sz="650" b="0" kern="0" dirty="0" err="1">
                <a:solidFill>
                  <a:schemeClr val="tx1"/>
                </a:solidFill>
                <a:latin typeface="Myriad Pro"/>
                <a:cs typeface="Calibri" pitchFamily="34" charset="0"/>
              </a:rPr>
              <a:t>installer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”</a:t>
            </a:r>
          </a:p>
          <a:p>
            <a:pPr marL="88900" lvl="0" indent="-889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“</a:t>
            </a:r>
            <a:r>
              <a:rPr lang="it-IT" sz="650" b="0" kern="0" dirty="0" err="1">
                <a:solidFill>
                  <a:schemeClr val="tx1"/>
                </a:solidFill>
                <a:latin typeface="Myriad Pro"/>
                <a:cs typeface="Calibri" pitchFamily="34" charset="0"/>
              </a:rPr>
              <a:t>user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”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home page (“home”) sarà diversa sarà differente a seconda del tipo di utente con il quale si accede al dispositivo.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7.1.1 Diritti di accesso</a:t>
            </a:r>
            <a:r>
              <a:rPr lang="it-IT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</a:p>
          <a:p>
            <a:pPr lvl="0" indent="88900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“</a:t>
            </a:r>
            <a:r>
              <a:rPr lang="it-IT" sz="650" b="0" kern="0" dirty="0" err="1">
                <a:solidFill>
                  <a:srgbClr val="146BBA"/>
                </a:solidFill>
                <a:latin typeface="Myriad Pro"/>
                <a:cs typeface="Calibri" pitchFamily="34" charset="0"/>
              </a:rPr>
              <a:t>administrator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”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Accesso alle pagine:</a:t>
            </a:r>
          </a:p>
          <a:p>
            <a:pPr lvl="0" indent="889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Dispositivi</a:t>
            </a:r>
          </a:p>
          <a:p>
            <a:pPr lvl="0" indent="889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Consumi: info &amp; </a:t>
            </a:r>
            <a:r>
              <a:rPr lang="it-IT" sz="650" b="0" kern="0" dirty="0" err="1">
                <a:solidFill>
                  <a:schemeClr val="tx1"/>
                </a:solidFill>
                <a:latin typeface="Myriad Pro"/>
                <a:cs typeface="Calibri" pitchFamily="34" charset="0"/>
              </a:rPr>
              <a:t>diagrm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.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Codice PIN di accesso predefinito: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99999 </a:t>
            </a: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(5 caratteri)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Codice PUK di accesso predefinito: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00000 9999 00000 </a:t>
            </a: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(14 caratteri)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90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88900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“</a:t>
            </a:r>
            <a:r>
              <a:rPr lang="it-IT" sz="650" b="0" kern="0" dirty="0" err="1">
                <a:solidFill>
                  <a:srgbClr val="146BBA"/>
                </a:solidFill>
                <a:latin typeface="Myriad Pro"/>
                <a:cs typeface="Calibri" pitchFamily="34" charset="0"/>
              </a:rPr>
              <a:t>installer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”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Accesso alle pagine :</a:t>
            </a:r>
          </a:p>
          <a:p>
            <a:pPr lvl="0" indent="889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Dispositivi</a:t>
            </a:r>
          </a:p>
          <a:p>
            <a:pPr lvl="0" indent="889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Consumi: info &amp; </a:t>
            </a:r>
            <a:r>
              <a:rPr lang="it-IT" sz="650" b="0" kern="0" dirty="0" err="1">
                <a:solidFill>
                  <a:schemeClr val="tx1"/>
                </a:solidFill>
                <a:latin typeface="Myriad Pro"/>
                <a:cs typeface="Calibri" pitchFamily="34" charset="0"/>
              </a:rPr>
              <a:t>diagrm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.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Codice PIN di accesso predefinito: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55555 </a:t>
            </a: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(5 caratteri)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Codice PUK di accesso predefinito: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00000 5555 00000 </a:t>
            </a: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(14 caratteri)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88900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“</a:t>
            </a:r>
            <a:r>
              <a:rPr lang="it-IT" sz="650" b="0" kern="0" dirty="0" err="1">
                <a:solidFill>
                  <a:srgbClr val="146BBA"/>
                </a:solidFill>
                <a:latin typeface="Myriad Pro"/>
                <a:cs typeface="Calibri" pitchFamily="34" charset="0"/>
              </a:rPr>
              <a:t>user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”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Accesso alle pagine :</a:t>
            </a:r>
          </a:p>
          <a:p>
            <a:pPr lvl="0" indent="889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Dispositivi</a:t>
            </a:r>
          </a:p>
          <a:p>
            <a:pPr lvl="0" indent="889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Consumi: info &amp; </a:t>
            </a:r>
            <a:r>
              <a:rPr lang="it-IT" sz="650" b="0" kern="0" dirty="0" err="1">
                <a:solidFill>
                  <a:schemeClr val="tx1"/>
                </a:solidFill>
                <a:latin typeface="Myriad Pro"/>
                <a:cs typeface="Calibri" pitchFamily="34" charset="0"/>
              </a:rPr>
              <a:t>diagrm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.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Codice PIN di accesso predefinito: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11111 </a:t>
            </a: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(5 caratteri)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Codice PUK di accesso predefinito: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00000 1111 00000 </a:t>
            </a: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(14 caratteri)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524250" y="33341"/>
            <a:ext cx="1735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7 Utilizzo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7.1.2 Procedura di login procedure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Connettersi al Web Server dal proprio smart-phone digitando nel browser l’</a:t>
            </a:r>
            <a:r>
              <a:rPr lang="it-IT" sz="650" b="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indirizzo IP</a:t>
            </a:r>
            <a:r>
              <a:rPr lang="it-IT" sz="650" b="0" kern="0" dirty="0">
                <a:solidFill>
                  <a:srgbClr val="F56600"/>
                </a:solidFill>
                <a:latin typeface="Myriad Pro"/>
                <a:cs typeface="Calibri" pitchFamily="34" charset="0"/>
              </a:rPr>
              <a:t>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impostato nella procedura di configurazione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(fare riferimento al “Manuale utente” § 7.5)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Viene visualizzata la pagina di Identificazione del Web Server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Digitare il codice PIN di accesso </a:t>
            </a:r>
            <a:r>
              <a:rPr lang="it-IT" sz="650" b="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99999</a:t>
            </a:r>
            <a:r>
              <a:rPr lang="it-IT" sz="650" b="0" kern="0" dirty="0">
                <a:solidFill>
                  <a:srgbClr val="ED1C24"/>
                </a:solidFill>
                <a:latin typeface="Myriad Pro"/>
                <a:cs typeface="Calibri" pitchFamily="34" charset="0"/>
              </a:rPr>
              <a:t> </a:t>
            </a:r>
            <a:r>
              <a:rPr lang="it-IT" sz="6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(PIN di default)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 toccare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l’icona “OK”.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Digitare il codice PIN di accesso </a:t>
            </a:r>
            <a:r>
              <a:rPr lang="it-IT" sz="650" b="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00000 9999 00000 </a:t>
            </a:r>
            <a:r>
              <a:rPr lang="it-IT" sz="6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(PUK di default)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 toccare l’icona “OK”.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Viene visualizzata la Home page del Web Server.</a:t>
            </a:r>
          </a:p>
        </p:txBody>
      </p:sp>
      <p:pic>
        <p:nvPicPr>
          <p:cNvPr id="9" name="Picture 2" descr="C:\Users\Enrico Diani\Desktop\Manuali Soluzione Misura EDIA\Measure Web Server\legrand\01 - da v3.0.0\01 - small\Insert IP Address_1.PNG"/>
          <p:cNvPicPr>
            <a:picLocks noChangeAspect="1" noChangeArrowheads="1"/>
          </p:cNvPicPr>
          <p:nvPr/>
        </p:nvPicPr>
        <p:blipFill>
          <a:blip r:embed="rId2" cstate="print"/>
          <a:srcRect b="86822"/>
          <a:stretch>
            <a:fillRect/>
          </a:stretch>
        </p:blipFill>
        <p:spPr bwMode="auto">
          <a:xfrm>
            <a:off x="648000" y="864000"/>
            <a:ext cx="1116000" cy="220616"/>
          </a:xfrm>
          <a:prstGeom prst="rect">
            <a:avLst/>
          </a:prstGeom>
          <a:noFill/>
        </p:spPr>
      </p:pic>
      <p:pic>
        <p:nvPicPr>
          <p:cNvPr id="3077" name="Picture 5" descr="C:\Users\Enrico Diani\Desktop\Manuali Soluzione Misura EDIA\Measure Web Server\ime\small\IT\Login page - Insert PU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8000" y="504000"/>
            <a:ext cx="1116000" cy="1450800"/>
          </a:xfrm>
          <a:prstGeom prst="rect">
            <a:avLst/>
          </a:prstGeom>
          <a:noFill/>
        </p:spPr>
      </p:pic>
      <p:pic>
        <p:nvPicPr>
          <p:cNvPr id="3076" name="Picture 4" descr="C:\Users\Enrico Diani\Desktop\Manuali Soluzione Misura EDIA\Measure Web Server\ime\small\IT\Login page - Insert PI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000" y="1296000"/>
            <a:ext cx="1116000" cy="1450800"/>
          </a:xfrm>
          <a:prstGeom prst="rect">
            <a:avLst/>
          </a:prstGeom>
          <a:noFill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6000" y="2196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0000" y="1440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7.1.3 Modifica della lingua di visualizzazione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pagina di identificazione o nella home page del Web Server, toccare il menu a tendina nella parte bassa della pagina per scegliere la lingua.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Nota:</a:t>
            </a:r>
            <a:r>
              <a:rPr lang="it-IT" sz="650" b="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questa operazione non modifica la lingua di default. Per modificare la lingua di default seguire la procedura descritta nel Manuale utente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(§ 7.8.1)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36000"/>
          <a:lstStyle/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7.1.4 Procedura di logout</a:t>
            </a:r>
            <a:endParaRPr lang="it-IT" sz="90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L’icona logout            compare nella home page del web server.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Toccare l’icona di logout.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Viene visualizzata una pagina di conferma.</a:t>
            </a: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66813" lvl="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Toccare l’icona “Logout” o “Lock” per confermare l’uscita dal web server.</a:t>
            </a:r>
          </a:p>
          <a:p>
            <a:pPr marL="1166813" lvl="0"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Nota: 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Logout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  <a:sym typeface="Symbol"/>
              </a:rPr>
              <a:t> 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chiusura della sessione, alla riconnessione viene richiesto il solo codice PIN.</a:t>
            </a:r>
          </a:p>
          <a:p>
            <a:pPr marL="1166813" lvl="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Lock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  <a:sym typeface="Symbol"/>
              </a:rPr>
              <a:t>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temporanea disabilitazione dell’applicativo, alla riconnessione vengono richiesti i codici PIN + PUK.</a:t>
            </a:r>
          </a:p>
          <a:p>
            <a:pPr lvl="0" indent="10795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3524250" y="33341"/>
            <a:ext cx="1735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7 Utilizzo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6313" y="484187"/>
            <a:ext cx="144000" cy="144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000" y="540000"/>
            <a:ext cx="1116000" cy="14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000" y="1908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 b="87583"/>
          <a:stretch>
            <a:fillRect/>
          </a:stretch>
        </p:blipFill>
        <p:spPr bwMode="auto">
          <a:xfrm>
            <a:off x="2808000" y="684000"/>
            <a:ext cx="1116000" cy="18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2375" y="756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08000" y="1224000"/>
            <a:ext cx="1116000" cy="14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uppo 21"/>
          <p:cNvGrpSpPr/>
          <p:nvPr/>
        </p:nvGrpSpPr>
        <p:grpSpPr>
          <a:xfrm>
            <a:off x="3622858" y="1681674"/>
            <a:ext cx="72001" cy="516099"/>
            <a:chOff x="3520475" y="1657864"/>
            <a:chExt cx="72001" cy="516099"/>
          </a:xfrm>
        </p:grpSpPr>
        <p:cxnSp>
          <p:nvCxnSpPr>
            <p:cNvPr id="23" name="Connettore 2 22"/>
            <p:cNvCxnSpPr/>
            <p:nvPr/>
          </p:nvCxnSpPr>
          <p:spPr bwMode="auto">
            <a:xfrm rot="-1560000" flipH="1" flipV="1">
              <a:off x="3520475" y="1657864"/>
              <a:ext cx="72000" cy="29225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146BBA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4" name="Connettore 2 23"/>
            <p:cNvCxnSpPr/>
            <p:nvPr/>
          </p:nvCxnSpPr>
          <p:spPr bwMode="auto">
            <a:xfrm rot="1560000" flipH="1">
              <a:off x="3520476" y="1881708"/>
              <a:ext cx="72000" cy="29225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146BBA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000" y="1908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900" b="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7.2</a:t>
            </a:r>
            <a:r>
              <a:rPr lang="it-IT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Pagine di visualizzazione dei dati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7.2.1 Dispositivi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pagina “Dispositivi” consente di visualizzare i consumi di ogni dispositivo configurato dall’utente.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home page del Web Server toccare l’icona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“Dispositivi”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Viene visualizzata la pagina dei 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Dispositivi.</a:t>
            </a:r>
          </a:p>
          <a:p>
            <a:pPr indent="-457200"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La pagina mostra i Dispositivi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configurati dall’utente con le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caratteristiche e le icone di stato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proprie di ciascun dispositivo</a:t>
            </a: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 'possibile selezionare un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dispositivo per “Gateway”, “Quadro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elettrico” o “Tutti i dispositivi”</a:t>
            </a: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pic>
        <p:nvPicPr>
          <p:cNvPr id="4098" name="Picture 2" descr="C:\Users\Enrico Diani\Desktop\Manuali Soluzione Misura EDIA\Measure Web Server\ime\small\IT\Home page SXWS32.png"/>
          <p:cNvPicPr>
            <a:picLocks noChangeAspect="1" noChangeArrowheads="1"/>
          </p:cNvPicPr>
          <p:nvPr/>
        </p:nvPicPr>
        <p:blipFill>
          <a:blip r:embed="rId2" cstate="print"/>
          <a:srcRect t="10904" b="77236"/>
          <a:stretch>
            <a:fillRect/>
          </a:stretch>
        </p:blipFill>
        <p:spPr bwMode="auto">
          <a:xfrm>
            <a:off x="774000" y="900000"/>
            <a:ext cx="1116000" cy="172068"/>
          </a:xfrm>
          <a:prstGeom prst="rect">
            <a:avLst/>
          </a:prstGeom>
          <a:noFill/>
        </p:spPr>
      </p:pic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5075" y="94996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2" descr="C:\Users\Enrico Diani\Desktop\Freccia IME per Manuali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86400" y="964800"/>
            <a:ext cx="444500" cy="461962"/>
          </a:xfrm>
          <a:prstGeom prst="rect">
            <a:avLst/>
          </a:prstGeom>
          <a:noFill/>
        </p:spPr>
      </p:pic>
      <p:pic>
        <p:nvPicPr>
          <p:cNvPr id="113" name="Immagine 112">
            <a:extLst>
              <a:ext uri="{FF2B5EF4-FFF2-40B4-BE49-F238E27FC236}">
                <a16:creationId xmlns:a16="http://schemas.microsoft.com/office/drawing/2014/main" id="{5384F19E-35C1-4E5A-85C4-D15A1CE50E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6532" y="1451537"/>
            <a:ext cx="1116000" cy="1452466"/>
          </a:xfrm>
          <a:prstGeom prst="rect">
            <a:avLst/>
          </a:prstGeom>
        </p:spPr>
      </p:pic>
      <p:sp>
        <p:nvSpPr>
          <p:cNvPr id="114" name="Rettangolo 113">
            <a:extLst>
              <a:ext uri="{FF2B5EF4-FFF2-40B4-BE49-F238E27FC236}">
                <a16:creationId xmlns:a16="http://schemas.microsoft.com/office/drawing/2014/main" id="{E5DB1FF0-E8A3-427A-B11F-2100F6E8A81A}"/>
              </a:ext>
            </a:extLst>
          </p:cNvPr>
          <p:cNvSpPr/>
          <p:nvPr/>
        </p:nvSpPr>
        <p:spPr bwMode="auto">
          <a:xfrm>
            <a:off x="1403024" y="1591940"/>
            <a:ext cx="1116000" cy="132878"/>
          </a:xfrm>
          <a:prstGeom prst="rect">
            <a:avLst/>
          </a:prstGeom>
          <a:noFill/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cxnSp>
        <p:nvCxnSpPr>
          <p:cNvPr id="115" name="Forma 75">
            <a:extLst>
              <a:ext uri="{FF2B5EF4-FFF2-40B4-BE49-F238E27FC236}">
                <a16:creationId xmlns:a16="http://schemas.microsoft.com/office/drawing/2014/main" id="{11EDFBF0-90B4-424E-B86A-E4D9A81E2E54}"/>
              </a:ext>
            </a:extLst>
          </p:cNvPr>
          <p:cNvCxnSpPr/>
          <p:nvPr/>
        </p:nvCxnSpPr>
        <p:spPr bwMode="auto">
          <a:xfrm rot="5400000">
            <a:off x="1238817" y="1580817"/>
            <a:ext cx="576000" cy="86400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angle 3">
            <a:extLst>
              <a:ext uri="{FF2B5EF4-FFF2-40B4-BE49-F238E27FC236}">
                <a16:creationId xmlns:a16="http://schemas.microsoft.com/office/drawing/2014/main" id="{3E79FFB0-104C-47D8-9E2C-1947E3CFF6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indent="92075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Descrizione del pulsante di selezione del Dispositivo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ctr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88900" indent="-88900"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Indirizzo Modbus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(Indirizzo Modbus - Posizione per contatori con uscita impulsi o Indirizzo Modbus - Indicazione del tipo di dispositivo virtuale per la funzione Master/Slave)</a:t>
            </a:r>
          </a:p>
          <a:p>
            <a:pPr marL="90000" indent="-90000"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Nome del Dispositivo</a:t>
            </a:r>
          </a:p>
          <a:p>
            <a:pPr marL="90000" indent="-90000"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Simbolo delle funzioni associate al dispositivo</a:t>
            </a:r>
          </a:p>
          <a:p>
            <a:pPr indent="25200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Misura	Stato</a:t>
            </a:r>
          </a:p>
          <a:p>
            <a:pPr marL="0" lvl="1" indent="25200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20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1" indent="252000" algn="l">
              <a:spcBef>
                <a:spcPts val="100"/>
              </a:spcBef>
              <a:spcAft>
                <a:spcPts val="5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Comando	Funzionalità di collegamento</a:t>
            </a:r>
          </a:p>
          <a:p>
            <a:pPr marL="90488" indent="-90488" algn="l">
              <a:spcBef>
                <a:spcPts val="100"/>
              </a:spcBef>
              <a:spcAft>
                <a:spcPts val="40"/>
              </a:spcAft>
              <a:buFont typeface="+mj-lt"/>
              <a:buAutoNum type="arabicPeriod" startAt="4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Questo simbolo appare solo se il dispositivo integrali la funzione di stato relativa a un dispositivo di protezione e mostra lo stato dell'interruttore</a:t>
            </a:r>
          </a:p>
          <a:p>
            <a:pPr marL="72000" indent="18000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Aperto</a:t>
            </a:r>
          </a:p>
          <a:p>
            <a:pPr marL="72000" indent="18000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Chiuso</a:t>
            </a:r>
          </a:p>
          <a:p>
            <a:pPr marL="72000" indent="18000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Scattato</a:t>
            </a:r>
          </a:p>
          <a:p>
            <a:pPr marL="90488" lvl="0" indent="-90488" algn="l">
              <a:spcBef>
                <a:spcPts val="100"/>
              </a:spcBef>
              <a:spcAft>
                <a:spcPts val="40"/>
              </a:spcAft>
              <a:buFont typeface="+mj-lt"/>
              <a:buAutoNum type="arabicPeriod" startAt="5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Stato del dispositivo</a:t>
            </a:r>
          </a:p>
          <a:p>
            <a:pPr marL="252000" lvl="1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On</a:t>
            </a:r>
          </a:p>
          <a:p>
            <a:pPr marL="252000" lvl="1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Off</a:t>
            </a:r>
          </a:p>
          <a:p>
            <a:pPr marL="252000" lvl="1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Errore di comunicazione</a:t>
            </a:r>
          </a:p>
          <a:p>
            <a:pPr marL="0" lvl="1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1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procedura per attivare o disattivare (ON/OFF) un dispositivo è descritta nel “Manuale utente“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(§ 7.12.1)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.</a:t>
            </a:r>
          </a:p>
          <a:p>
            <a:pPr marL="0" lvl="1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5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pic>
        <p:nvPicPr>
          <p:cNvPr id="48" name="Picture 2" descr="C:\Users\enrico diani\Desktop\Segni grafici\Icons-measure-new-set\background-red\FAULT.png">
            <a:extLst>
              <a:ext uri="{FF2B5EF4-FFF2-40B4-BE49-F238E27FC236}">
                <a16:creationId xmlns:a16="http://schemas.microsoft.com/office/drawing/2014/main" id="{FD0F135C-0514-4612-A9C1-7FEED36FE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6000" y="2363935"/>
            <a:ext cx="126000" cy="126000"/>
          </a:xfrm>
          <a:prstGeom prst="rect">
            <a:avLst/>
          </a:prstGeom>
          <a:noFill/>
        </p:spPr>
      </p:pic>
      <p:pic>
        <p:nvPicPr>
          <p:cNvPr id="49" name="Picture 3" descr="C:\Users\enrico diani\Desktop\Segni grafici\Icons-measure-new-set\background-red\OFF.png">
            <a:extLst>
              <a:ext uri="{FF2B5EF4-FFF2-40B4-BE49-F238E27FC236}">
                <a16:creationId xmlns:a16="http://schemas.microsoft.com/office/drawing/2014/main" id="{576D636F-C83D-4EBE-ADD3-41513B72C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6000" y="2247459"/>
            <a:ext cx="126000" cy="126000"/>
          </a:xfrm>
          <a:prstGeom prst="rect">
            <a:avLst/>
          </a:prstGeom>
          <a:noFill/>
        </p:spPr>
      </p:pic>
      <p:pic>
        <p:nvPicPr>
          <p:cNvPr id="50" name="Picture 4" descr="C:\Users\enrico diani\Desktop\Segni grafici\Icons-measure-new-set\background-red\ON.png">
            <a:extLst>
              <a:ext uri="{FF2B5EF4-FFF2-40B4-BE49-F238E27FC236}">
                <a16:creationId xmlns:a16="http://schemas.microsoft.com/office/drawing/2014/main" id="{1A6D0944-7E8C-4E57-9985-ADF9C6DC7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6000" y="2130983"/>
            <a:ext cx="126000" cy="126000"/>
          </a:xfrm>
          <a:prstGeom prst="rect">
            <a:avLst/>
          </a:prstGeom>
          <a:noFill/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B7135538-8C73-477A-85D8-00406A1861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00000" y="1564410"/>
            <a:ext cx="111600" cy="1255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Immagine 51">
            <a:extLst>
              <a:ext uri="{FF2B5EF4-FFF2-40B4-BE49-F238E27FC236}">
                <a16:creationId xmlns:a16="http://schemas.microsoft.com/office/drawing/2014/main" id="{6D9A1C1A-1EFF-4F27-A02A-06DE09A464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00000" y="1706027"/>
            <a:ext cx="111600" cy="1116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Immagine 52">
            <a:extLst>
              <a:ext uri="{FF2B5EF4-FFF2-40B4-BE49-F238E27FC236}">
                <a16:creationId xmlns:a16="http://schemas.microsoft.com/office/drawing/2014/main" id="{D14C0861-0426-4D65-96E5-34C437316D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00914" y="1706027"/>
            <a:ext cx="111600" cy="1116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Immagine 53">
            <a:extLst>
              <a:ext uri="{FF2B5EF4-FFF2-40B4-BE49-F238E27FC236}">
                <a16:creationId xmlns:a16="http://schemas.microsoft.com/office/drawing/2014/main" id="{92C69239-1F4D-4CFE-802D-F5448564B5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16000" y="1682046"/>
            <a:ext cx="111600" cy="15858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Immagine 54">
            <a:extLst>
              <a:ext uri="{FF2B5EF4-FFF2-40B4-BE49-F238E27FC236}">
                <a16:creationId xmlns:a16="http://schemas.microsoft.com/office/drawing/2014/main" id="{27EB0358-EE68-452E-B57B-62F100FACAC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16000" y="1553722"/>
            <a:ext cx="111600" cy="11589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Immagine 55">
            <a:extLst>
              <a:ext uri="{FF2B5EF4-FFF2-40B4-BE49-F238E27FC236}">
                <a16:creationId xmlns:a16="http://schemas.microsoft.com/office/drawing/2014/main" id="{A6235F23-58DC-46C6-95EB-DB8BC638413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16000" y="2586938"/>
            <a:ext cx="111600" cy="976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Immagine 56">
            <a:extLst>
              <a:ext uri="{FF2B5EF4-FFF2-40B4-BE49-F238E27FC236}">
                <a16:creationId xmlns:a16="http://schemas.microsoft.com/office/drawing/2014/main" id="{7F47978A-0A73-42A4-823E-817EF730DE0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16000" y="2822227"/>
            <a:ext cx="111600" cy="10267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Immagine 57">
            <a:extLst>
              <a:ext uri="{FF2B5EF4-FFF2-40B4-BE49-F238E27FC236}">
                <a16:creationId xmlns:a16="http://schemas.microsoft.com/office/drawing/2014/main" id="{D7B6AFB5-6553-48E3-9E0C-BF08A5C5BD3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916000" y="2696479"/>
            <a:ext cx="111600" cy="10713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Immagine 58">
            <a:extLst>
              <a:ext uri="{FF2B5EF4-FFF2-40B4-BE49-F238E27FC236}">
                <a16:creationId xmlns:a16="http://schemas.microsoft.com/office/drawing/2014/main" id="{DC6089B0-1F7F-4AE5-9968-5868E7A1DC2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20000" y="619200"/>
            <a:ext cx="1200000" cy="288000"/>
          </a:xfrm>
          <a:prstGeom prst="rect">
            <a:avLst/>
          </a:prstGeom>
        </p:spPr>
      </p:pic>
      <p:sp>
        <p:nvSpPr>
          <p:cNvPr id="60" name="CasellaDiTesto 17">
            <a:extLst>
              <a:ext uri="{FF2B5EF4-FFF2-40B4-BE49-F238E27FC236}">
                <a16:creationId xmlns:a16="http://schemas.microsoft.com/office/drawing/2014/main" id="{1F30A5C3-2419-43A1-8635-61A3F0DEE8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444" y="886817"/>
            <a:ext cx="130175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4</a:t>
            </a:r>
          </a:p>
        </p:txBody>
      </p:sp>
      <p:sp>
        <p:nvSpPr>
          <p:cNvPr id="64" name="CasellaDiTesto 17">
            <a:extLst>
              <a:ext uri="{FF2B5EF4-FFF2-40B4-BE49-F238E27FC236}">
                <a16:creationId xmlns:a16="http://schemas.microsoft.com/office/drawing/2014/main" id="{C8A4C592-5497-45E0-9E00-15C3B38BA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6198" y="884437"/>
            <a:ext cx="130175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5</a:t>
            </a:r>
          </a:p>
        </p:txBody>
      </p:sp>
      <p:sp>
        <p:nvSpPr>
          <p:cNvPr id="65" name="CasellaDiTesto 17">
            <a:extLst>
              <a:ext uri="{FF2B5EF4-FFF2-40B4-BE49-F238E27FC236}">
                <a16:creationId xmlns:a16="http://schemas.microsoft.com/office/drawing/2014/main" id="{BD537045-93EF-4695-933A-0E7BE73E5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4316" y="460569"/>
            <a:ext cx="130175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3</a:t>
            </a:r>
          </a:p>
        </p:txBody>
      </p:sp>
      <p:grpSp>
        <p:nvGrpSpPr>
          <p:cNvPr id="66" name="Gruppo 65">
            <a:extLst>
              <a:ext uri="{FF2B5EF4-FFF2-40B4-BE49-F238E27FC236}">
                <a16:creationId xmlns:a16="http://schemas.microsoft.com/office/drawing/2014/main" id="{886727A4-B85B-40F2-8154-C128CCEC3315}"/>
              </a:ext>
            </a:extLst>
          </p:cNvPr>
          <p:cNvGrpSpPr/>
          <p:nvPr/>
        </p:nvGrpSpPr>
        <p:grpSpPr>
          <a:xfrm>
            <a:off x="4135828" y="552640"/>
            <a:ext cx="110105" cy="108000"/>
            <a:chOff x="4158846" y="566929"/>
            <a:chExt cx="110105" cy="108000"/>
          </a:xfrm>
        </p:grpSpPr>
        <p:cxnSp>
          <p:nvCxnSpPr>
            <p:cNvPr id="67" name="Connettore 1 67">
              <a:extLst>
                <a:ext uri="{FF2B5EF4-FFF2-40B4-BE49-F238E27FC236}">
                  <a16:creationId xmlns:a16="http://schemas.microsoft.com/office/drawing/2014/main" id="{4EAFD56D-B676-4FB0-B035-38B14B1DFE3A}"/>
                </a:ext>
              </a:extLst>
            </p:cNvPr>
            <p:cNvCxnSpPr/>
            <p:nvPr/>
          </p:nvCxnSpPr>
          <p:spPr>
            <a:xfrm rot="5400000">
              <a:off x="4214951" y="620929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nettore 1 68">
              <a:extLst>
                <a:ext uri="{FF2B5EF4-FFF2-40B4-BE49-F238E27FC236}">
                  <a16:creationId xmlns:a16="http://schemas.microsoft.com/office/drawing/2014/main" id="{75BC356D-792A-4695-97C0-63011EC7ACCC}"/>
                </a:ext>
              </a:extLst>
            </p:cNvPr>
            <p:cNvCxnSpPr/>
            <p:nvPr/>
          </p:nvCxnSpPr>
          <p:spPr>
            <a:xfrm flipH="1">
              <a:off x="4158846" y="572255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9" name="Gruppo 68">
            <a:extLst>
              <a:ext uri="{FF2B5EF4-FFF2-40B4-BE49-F238E27FC236}">
                <a16:creationId xmlns:a16="http://schemas.microsoft.com/office/drawing/2014/main" id="{AA0D4B36-C093-423A-A462-2C1F795E8B31}"/>
              </a:ext>
            </a:extLst>
          </p:cNvPr>
          <p:cNvGrpSpPr/>
          <p:nvPr/>
        </p:nvGrpSpPr>
        <p:grpSpPr>
          <a:xfrm flipV="1">
            <a:off x="4050102" y="878873"/>
            <a:ext cx="110105" cy="108000"/>
            <a:chOff x="4158846" y="566929"/>
            <a:chExt cx="110105" cy="108000"/>
          </a:xfrm>
        </p:grpSpPr>
        <p:cxnSp>
          <p:nvCxnSpPr>
            <p:cNvPr id="70" name="Connettore 1 70">
              <a:extLst>
                <a:ext uri="{FF2B5EF4-FFF2-40B4-BE49-F238E27FC236}">
                  <a16:creationId xmlns:a16="http://schemas.microsoft.com/office/drawing/2014/main" id="{9E7156CC-A015-4BCB-A0E5-47B57BB2222A}"/>
                </a:ext>
              </a:extLst>
            </p:cNvPr>
            <p:cNvCxnSpPr/>
            <p:nvPr/>
          </p:nvCxnSpPr>
          <p:spPr>
            <a:xfrm rot="5400000">
              <a:off x="4214951" y="620929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Connettore 1 71">
              <a:extLst>
                <a:ext uri="{FF2B5EF4-FFF2-40B4-BE49-F238E27FC236}">
                  <a16:creationId xmlns:a16="http://schemas.microsoft.com/office/drawing/2014/main" id="{54576AAD-E6A9-4D81-B949-0663B51C07DF}"/>
                </a:ext>
              </a:extLst>
            </p:cNvPr>
            <p:cNvCxnSpPr/>
            <p:nvPr/>
          </p:nvCxnSpPr>
          <p:spPr>
            <a:xfrm flipH="1">
              <a:off x="4158846" y="569874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2" name="Gruppo 71">
            <a:extLst>
              <a:ext uri="{FF2B5EF4-FFF2-40B4-BE49-F238E27FC236}">
                <a16:creationId xmlns:a16="http://schemas.microsoft.com/office/drawing/2014/main" id="{39D64F9A-0A50-4D33-A3E7-AB666EA0E16A}"/>
              </a:ext>
            </a:extLst>
          </p:cNvPr>
          <p:cNvGrpSpPr/>
          <p:nvPr/>
        </p:nvGrpSpPr>
        <p:grpSpPr>
          <a:xfrm flipH="1" flipV="1">
            <a:off x="4327124" y="878873"/>
            <a:ext cx="110105" cy="108000"/>
            <a:chOff x="4158846" y="566929"/>
            <a:chExt cx="110105" cy="108000"/>
          </a:xfrm>
        </p:grpSpPr>
        <p:cxnSp>
          <p:nvCxnSpPr>
            <p:cNvPr id="73" name="Connettore 1 73">
              <a:extLst>
                <a:ext uri="{FF2B5EF4-FFF2-40B4-BE49-F238E27FC236}">
                  <a16:creationId xmlns:a16="http://schemas.microsoft.com/office/drawing/2014/main" id="{7586A3A7-082B-442E-ADD2-6719E3A0DAB2}"/>
                </a:ext>
              </a:extLst>
            </p:cNvPr>
            <p:cNvCxnSpPr/>
            <p:nvPr/>
          </p:nvCxnSpPr>
          <p:spPr>
            <a:xfrm rot="5400000">
              <a:off x="4214951" y="620929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Connettore 1 74">
              <a:extLst>
                <a:ext uri="{FF2B5EF4-FFF2-40B4-BE49-F238E27FC236}">
                  <a16:creationId xmlns:a16="http://schemas.microsoft.com/office/drawing/2014/main" id="{60B917A4-561F-41AB-A7A4-F7C262BC86B8}"/>
                </a:ext>
              </a:extLst>
            </p:cNvPr>
            <p:cNvCxnSpPr/>
            <p:nvPr/>
          </p:nvCxnSpPr>
          <p:spPr>
            <a:xfrm flipH="1">
              <a:off x="4158846" y="569874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133AB40A-27A3-4372-9990-0AFF3DB5A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4194" y="593579"/>
            <a:ext cx="109537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650" b="0" kern="0">
                <a:solidFill>
                  <a:schemeClr val="tx1"/>
                </a:solidFill>
                <a:latin typeface="Myriad Pro"/>
                <a:cs typeface="Calibri" pitchFamily="34" charset="0"/>
              </a:rPr>
              <a:t>2</a:t>
            </a:r>
          </a:p>
        </p:txBody>
      </p:sp>
      <p:sp>
        <p:nvSpPr>
          <p:cNvPr id="76" name="CasellaDiTesto 20">
            <a:extLst>
              <a:ext uri="{FF2B5EF4-FFF2-40B4-BE49-F238E27FC236}">
                <a16:creationId xmlns:a16="http://schemas.microsoft.com/office/drawing/2014/main" id="{AD0CCAC5-7663-45E7-8AE7-BAD5D9C47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006" y="734184"/>
            <a:ext cx="107723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650" b="0" kern="0">
                <a:solidFill>
                  <a:schemeClr val="tx1"/>
                </a:solidFill>
                <a:latin typeface="Myriad Pro"/>
                <a:cs typeface="Calibri" pitchFamily="34" charset="0"/>
              </a:rPr>
              <a:t>1</a:t>
            </a:r>
          </a:p>
        </p:txBody>
      </p:sp>
      <p:cxnSp>
        <p:nvCxnSpPr>
          <p:cNvPr id="77" name="Connettore 1 77">
            <a:extLst>
              <a:ext uri="{FF2B5EF4-FFF2-40B4-BE49-F238E27FC236}">
                <a16:creationId xmlns:a16="http://schemas.microsoft.com/office/drawing/2014/main" id="{6AC4946C-E5FC-49AA-B79B-756FC89EC404}"/>
              </a:ext>
            </a:extLst>
          </p:cNvPr>
          <p:cNvCxnSpPr/>
          <p:nvPr/>
        </p:nvCxnSpPr>
        <p:spPr>
          <a:xfrm>
            <a:off x="3195320" y="829662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onnettore 1 78">
            <a:extLst>
              <a:ext uri="{FF2B5EF4-FFF2-40B4-BE49-F238E27FC236}">
                <a16:creationId xmlns:a16="http://schemas.microsoft.com/office/drawing/2014/main" id="{4F935F3E-905D-41A9-84E1-7FCDE9E3C57E}"/>
              </a:ext>
            </a:extLst>
          </p:cNvPr>
          <p:cNvCxnSpPr/>
          <p:nvPr/>
        </p:nvCxnSpPr>
        <p:spPr>
          <a:xfrm>
            <a:off x="3195320" y="689170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/>
          <p:nvPr/>
        </p:nvSpPr>
        <p:spPr>
          <a:xfrm>
            <a:off x="3524250" y="33341"/>
            <a:ext cx="1735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7 Utilizzo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45C1A98D-D7F7-4023-B0FB-DA4D22D00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lvl="0" algn="l">
              <a:spcBef>
                <a:spcPts val="100"/>
              </a:spcBef>
              <a:spcAft>
                <a:spcPts val="40"/>
              </a:spcAft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</a:pPr>
            <a:endParaRPr lang="it-IT" sz="6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1C356BC4-216C-42C7-8B63-7E1C277B2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pagina Dispositivi toccare un pulsante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“Dispositivo”.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Viene visualizzata la pagina di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dettaglio del dispositivo selezionato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pagina è divisa un due sezioni: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sezione         è l'area in cui è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possibile selezionare due pagine:</a:t>
            </a:r>
          </a:p>
          <a:p>
            <a:pPr indent="-36000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Misura: visualizzazione delle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misure effettuate da un dispositivo:</a:t>
            </a:r>
          </a:p>
          <a:p>
            <a:pPr marL="34925" indent="-34925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‐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Dispositivi di misura dell’Energia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elettrica: Energia, Potenza,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Tensioni / Correnti / Frequenza,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THD </a:t>
            </a: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(se disponibile)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, Armoniche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(se disponibili)</a:t>
            </a:r>
            <a:b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Nota: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per i dispositivi “Generici” di misura/conteggio e per i Dispositivi “Virtuali” creati con la funzione Master/Slave, è disponibile solo la tabella con il valore di energia attiva positiva.</a:t>
            </a:r>
          </a:p>
          <a:p>
            <a:pPr marL="34925" indent="-34925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‐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Contatori di Acqua: consumi di Acqua</a:t>
            </a:r>
          </a:p>
          <a:p>
            <a:pPr marL="34925" indent="-34925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‐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Contatori di Gas: consumi di Gas</a:t>
            </a:r>
          </a:p>
          <a:p>
            <a:pPr indent="36000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tabLst>
                <a:tab pos="72000" algn="l"/>
              </a:tabLs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Stato/Com.: pagina dedicata ai dispositivi NEMO SX; visualizzazione dello stato dei dispositivi, dei pulsanti di comando... per ciascun dispositivo/gruppo di dispositivi NEMO SX</a:t>
            </a:r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9722AF05-C947-4AB2-B56F-51B067DB8B80}"/>
              </a:ext>
            </a:extLst>
          </p:cNvPr>
          <p:cNvSpPr>
            <a:spLocks noChangeAspect="1"/>
          </p:cNvSpPr>
          <p:nvPr/>
        </p:nvSpPr>
        <p:spPr bwMode="auto">
          <a:xfrm>
            <a:off x="569355" y="1586918"/>
            <a:ext cx="126000" cy="126000"/>
          </a:xfrm>
          <a:prstGeom prst="ellipse">
            <a:avLst/>
          </a:prstGeom>
          <a:solidFill>
            <a:srgbClr val="146BB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r>
              <a:rPr kumimoji="0" lang="it-IT" sz="6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A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B0E00602-9EAA-4FD1-B18D-08AAD8A93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9839" y="987518"/>
            <a:ext cx="1116000" cy="14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Ovale 24">
            <a:extLst>
              <a:ext uri="{FF2B5EF4-FFF2-40B4-BE49-F238E27FC236}">
                <a16:creationId xmlns:a16="http://schemas.microsoft.com/office/drawing/2014/main" id="{4AA030F0-561C-49CE-BBCE-3B99E9509F89}"/>
              </a:ext>
            </a:extLst>
          </p:cNvPr>
          <p:cNvSpPr>
            <a:spLocks noChangeAspect="1"/>
          </p:cNvSpPr>
          <p:nvPr/>
        </p:nvSpPr>
        <p:spPr bwMode="auto">
          <a:xfrm>
            <a:off x="1828617" y="1219637"/>
            <a:ext cx="126000" cy="126000"/>
          </a:xfrm>
          <a:prstGeom prst="ellipse">
            <a:avLst/>
          </a:prstGeom>
          <a:solidFill>
            <a:srgbClr val="146BBA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A</a:t>
            </a: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CC16299B-6AF6-4A8C-B802-36DC356C53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799" r="11291" b="61611"/>
          <a:stretch/>
        </p:blipFill>
        <p:spPr>
          <a:xfrm>
            <a:off x="792000" y="396000"/>
            <a:ext cx="990000" cy="270000"/>
          </a:xfrm>
          <a:prstGeom prst="rect">
            <a:avLst/>
          </a:prstGeom>
        </p:spPr>
      </p:pic>
      <p:pic>
        <p:nvPicPr>
          <p:cNvPr id="27" name="Picture 3">
            <a:extLst>
              <a:ext uri="{FF2B5EF4-FFF2-40B4-BE49-F238E27FC236}">
                <a16:creationId xmlns:a16="http://schemas.microsoft.com/office/drawing/2014/main" id="{AB996CF0-49D0-4581-A35C-41198CCBC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5075" y="46736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" descr="C:\Users\Enrico Diani\Desktop\Freccia IME per Manuali Small.png">
            <a:extLst>
              <a:ext uri="{FF2B5EF4-FFF2-40B4-BE49-F238E27FC236}">
                <a16:creationId xmlns:a16="http://schemas.microsoft.com/office/drawing/2014/main" id="{1490AB5E-358C-475C-B93F-9967923E3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6400" y="518400"/>
            <a:ext cx="444500" cy="461962"/>
          </a:xfrm>
          <a:prstGeom prst="rect">
            <a:avLst/>
          </a:prstGeom>
          <a:noFill/>
        </p:spPr>
      </p:pic>
      <p:sp>
        <p:nvSpPr>
          <p:cNvPr id="32" name="Rectangle 3">
            <a:extLst>
              <a:ext uri="{FF2B5EF4-FFF2-40B4-BE49-F238E27FC236}">
                <a16:creationId xmlns:a16="http://schemas.microsoft.com/office/drawing/2014/main" id="{B6073F9E-287F-4F23-A0DE-E1669216A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8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l">
              <a:spcBef>
                <a:spcPts val="100"/>
              </a:spcBef>
              <a:spcAft>
                <a:spcPts val="40"/>
              </a:spcAft>
              <a:tabLst>
                <a:tab pos="72000" algn="l"/>
              </a:tabLs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sezione        mostra i valori misurati dal dispositivo selezionato, le icone di stato ed i pulsanti di comando </a:t>
            </a: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(se disponibili)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.</a:t>
            </a: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72000" algn="l"/>
              </a:tabLs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72000" algn="l"/>
              </a:tabLs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72000" algn="l"/>
              </a:tabLs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72000" algn="l"/>
              </a:tabLs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72000" algn="l"/>
              </a:tabLs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72000" algn="l"/>
              </a:tabLs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72000" algn="l"/>
              </a:tabLs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72000" algn="l"/>
              </a:tabLs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72000" algn="l"/>
              </a:tabLs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2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2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le due frecce nella parte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inferiore della pagina per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visualizzare le diverse tabelle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per la grandezza elettrica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selezionata </a:t>
            </a:r>
            <a:r>
              <a:rPr lang="it-IT" sz="550" b="0" dirty="0">
                <a:solidFill>
                  <a:schemeClr val="tx1"/>
                </a:solidFill>
                <a:latin typeface="Myriad Pro"/>
              </a:rPr>
              <a:t>(es. per la Potenza: Potenza Attiva, Reattiva e Apparente)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.</a:t>
            </a:r>
          </a:p>
        </p:txBody>
      </p:sp>
      <p:sp>
        <p:nvSpPr>
          <p:cNvPr id="33" name="Ovale 32">
            <a:extLst>
              <a:ext uri="{FF2B5EF4-FFF2-40B4-BE49-F238E27FC236}">
                <a16:creationId xmlns:a16="http://schemas.microsoft.com/office/drawing/2014/main" id="{B0C3E384-AC0C-4698-B2E9-DEFF465B8B0E}"/>
              </a:ext>
            </a:extLst>
          </p:cNvPr>
          <p:cNvSpPr>
            <a:spLocks noChangeAspect="1"/>
          </p:cNvSpPr>
          <p:nvPr/>
        </p:nvSpPr>
        <p:spPr bwMode="auto">
          <a:xfrm>
            <a:off x="3200209" y="356218"/>
            <a:ext cx="126000" cy="126000"/>
          </a:xfrm>
          <a:prstGeom prst="ellipse">
            <a:avLst/>
          </a:prstGeom>
          <a:solidFill>
            <a:srgbClr val="146BB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5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B</a:t>
            </a:r>
          </a:p>
        </p:txBody>
      </p: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BF3A739E-9F47-40B8-9FC5-681E183A6FE7}"/>
              </a:ext>
            </a:extLst>
          </p:cNvPr>
          <p:cNvGrpSpPr/>
          <p:nvPr/>
        </p:nvGrpSpPr>
        <p:grpSpPr>
          <a:xfrm>
            <a:off x="3996000" y="648000"/>
            <a:ext cx="1196325" cy="1672873"/>
            <a:chOff x="4050000" y="990000"/>
            <a:chExt cx="1196325" cy="1672873"/>
          </a:xfrm>
        </p:grpSpPr>
        <p:pic>
          <p:nvPicPr>
            <p:cNvPr id="35" name="Picture 2">
              <a:extLst>
                <a:ext uri="{FF2B5EF4-FFF2-40B4-BE49-F238E27FC236}">
                  <a16:creationId xmlns:a16="http://schemas.microsoft.com/office/drawing/2014/main" id="{9C235D54-A02A-4EEF-9832-C42E0E0CEF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50000" y="990000"/>
              <a:ext cx="1116000" cy="1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">
              <a:extLst>
                <a:ext uri="{FF2B5EF4-FFF2-40B4-BE49-F238E27FC236}">
                  <a16:creationId xmlns:a16="http://schemas.microsoft.com/office/drawing/2014/main" id="{4B9964EB-F378-4A7F-9610-A92DBAA362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30425" y="2397760"/>
              <a:ext cx="215900" cy="26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7" name="Ovale 36">
              <a:extLst>
                <a:ext uri="{FF2B5EF4-FFF2-40B4-BE49-F238E27FC236}">
                  <a16:creationId xmlns:a16="http://schemas.microsoft.com/office/drawing/2014/main" id="{333A4762-51A6-4DCD-8C01-47F46D2ED15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35975" y="1548000"/>
              <a:ext cx="126000" cy="126000"/>
            </a:xfrm>
            <a:prstGeom prst="ellipse">
              <a:avLst/>
            </a:prstGeom>
            <a:solidFill>
              <a:srgbClr val="146BBA"/>
            </a:solidFill>
            <a:ln w="9525" cap="flat" cmpd="sng" algn="ctr">
              <a:solidFill>
                <a:srgbClr val="146BBA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5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Myriad Pro" pitchFamily="34" charset="0"/>
                </a:rPr>
                <a:t>B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F7C18B9D-9D58-41C9-9052-F7FAB73C9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954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Per i Regolatori Automatici del Fattore di Potenza ALPTEC, la pagina</a:t>
            </a:r>
            <a:b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“Dispositivi” è così strutturata:</a:t>
            </a: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 pitchFamily="34" charset="0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 pitchFamily="34" charset="0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 pitchFamily="34" charset="0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pagina Dispositivi toccare un pulsante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”Regolatore ALPTEC”.</a:t>
            </a: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 pitchFamily="34" charset="0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Viene visualizzata la pagina di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dettaglio del regolatore selezionato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pagina è divisa un due sezioni: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sezione         è l'area in cui è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possibile selezionare due pagine:</a:t>
            </a:r>
          </a:p>
          <a:p>
            <a:pPr indent="-36000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Misura: </a:t>
            </a: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visualizzazione dei</a:t>
            </a:r>
            <a:b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parametri e delle grandezze</a:t>
            </a:r>
            <a:b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misurate da un Regolatore</a:t>
            </a:r>
            <a:b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automatico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:</a:t>
            </a:r>
          </a:p>
          <a:p>
            <a:pPr marL="34925" indent="-34925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‐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Steps: Stato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       : gradino non inserito,</a:t>
            </a:r>
            <a:b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      : gradino inserito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) </a:t>
            </a: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Potenza residua</a:t>
            </a:r>
            <a:b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50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(in % per APLTEC 3.2/5.2/8.2 e in </a:t>
            </a:r>
            <a:r>
              <a:rPr lang="it-IT" sz="500" b="0" kern="0" dirty="0" err="1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kvar</a:t>
            </a:r>
            <a:r>
              <a:rPr lang="it-IT" sz="50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 per</a:t>
            </a:r>
            <a:br>
              <a:rPr lang="it-IT" sz="50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50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ALPTEC8)</a:t>
            </a: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, numero di inserzioni e</a:t>
            </a:r>
            <a:b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tempo di inserzione per ciascun</a:t>
            </a:r>
            <a:b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gradino</a:t>
            </a:r>
          </a:p>
          <a:p>
            <a:pPr marL="34925" indent="-34925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‐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Altre Grandezze: Potenza, Fattore di Potenza, Tensioni/Correnti/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Temperatura</a:t>
            </a: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, THD ed Armoniche</a:t>
            </a: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Stato/</a:t>
            </a:r>
            <a:r>
              <a:rPr lang="it-IT" sz="650" b="0" kern="0" dirty="0" err="1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Com</a:t>
            </a: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.: visualizzazione del tempo residuo alla manutenzione</a:t>
            </a:r>
            <a:b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50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(per APLTEC 3.2/5.2/8.2)</a:t>
            </a: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 e possibilità di reinizializzare questo tempo;</a:t>
            </a:r>
            <a:b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la sezione         mostra i valori misurati dal regolator selezionato</a:t>
            </a: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 pitchFamily="34" charset="0"/>
              <a:cs typeface="Calibri" pitchFamily="34" charset="0"/>
            </a:endParaRPr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9C04C1CC-D533-4809-B54D-ECD865ED0048}"/>
              </a:ext>
            </a:extLst>
          </p:cNvPr>
          <p:cNvSpPr>
            <a:spLocks noChangeAspect="1"/>
          </p:cNvSpPr>
          <p:nvPr/>
        </p:nvSpPr>
        <p:spPr bwMode="auto">
          <a:xfrm>
            <a:off x="515372" y="3187470"/>
            <a:ext cx="126000" cy="124398"/>
          </a:xfrm>
          <a:prstGeom prst="ellipse">
            <a:avLst/>
          </a:prstGeom>
          <a:solidFill>
            <a:srgbClr val="146BB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B</a:t>
            </a: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93254D4E-E05B-46D3-8CF1-C96602AC18C7}"/>
              </a:ext>
            </a:extLst>
          </p:cNvPr>
          <p:cNvSpPr>
            <a:spLocks noChangeAspect="1"/>
          </p:cNvSpPr>
          <p:nvPr/>
        </p:nvSpPr>
        <p:spPr bwMode="auto">
          <a:xfrm>
            <a:off x="515111" y="1572632"/>
            <a:ext cx="126000" cy="126000"/>
          </a:xfrm>
          <a:prstGeom prst="ellipse">
            <a:avLst/>
          </a:prstGeom>
          <a:solidFill>
            <a:srgbClr val="146BB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r>
              <a:rPr kumimoji="0" lang="it-IT" sz="6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A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76C727B2-209D-48DF-827B-3DB691D3B8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" t="34063" r="11890" b="47372"/>
          <a:stretch/>
        </p:blipFill>
        <p:spPr>
          <a:xfrm>
            <a:off x="792000" y="594000"/>
            <a:ext cx="971925" cy="269786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31249BCF-DE46-40C2-8FAF-864D51FEA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706225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 descr="C:\Users\Enrico Diani\Desktop\Freccia IME per Manuali Small.png">
            <a:extLst>
              <a:ext uri="{FF2B5EF4-FFF2-40B4-BE49-F238E27FC236}">
                <a16:creationId xmlns:a16="http://schemas.microsoft.com/office/drawing/2014/main" id="{B3EE8347-1E35-43CF-8CD7-CA522497D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0000" y="701682"/>
            <a:ext cx="444500" cy="461962"/>
          </a:xfrm>
          <a:prstGeom prst="rect">
            <a:avLst/>
          </a:prstGeom>
          <a:noFill/>
        </p:spPr>
      </p:pic>
      <p:sp>
        <p:nvSpPr>
          <p:cNvPr id="18" name="Rectangle 3">
            <a:extLst>
              <a:ext uri="{FF2B5EF4-FFF2-40B4-BE49-F238E27FC236}">
                <a16:creationId xmlns:a16="http://schemas.microsoft.com/office/drawing/2014/main" id="{6893C40F-EE0C-40A6-AE65-727C176FB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8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le due frecce nella parte inferiore della pagina per passare alla pagina con l’indicazione dello stato globale dei gradini </a:t>
            </a:r>
            <a:r>
              <a:rPr lang="it-IT" sz="550" b="0" dirty="0">
                <a:solidFill>
                  <a:schemeClr val="tx1"/>
                </a:solidFill>
                <a:latin typeface="Myriad Pro"/>
              </a:rPr>
              <a:t>(OK o guasto)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 ed il pulsante di comando AUTO/MAN utilizzato per visualizzare lo stato del regolatore e per commutare il dispositivo tra due modalità operative</a:t>
            </a: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 panose="020B0503030403020204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 panose="020B0503030403020204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uno dei pulsanti per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visualizzare le altre grandezze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elettriche misurate 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le due frecce nella parte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inferiore della pagina per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visualizzare le diverse tabelle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per la grandezza elettrica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selezionata </a:t>
            </a:r>
            <a:r>
              <a:rPr lang="it-IT" sz="550" b="0" dirty="0">
                <a:solidFill>
                  <a:schemeClr val="tx1"/>
                </a:solidFill>
                <a:latin typeface="Myriad Pro"/>
              </a:rPr>
              <a:t>(es. per la Potenza:</a:t>
            </a:r>
            <a:br>
              <a:rPr lang="it-IT" sz="550" b="0" dirty="0">
                <a:solidFill>
                  <a:schemeClr val="tx1"/>
                </a:solidFill>
                <a:latin typeface="Myriad Pro"/>
              </a:rPr>
            </a:br>
            <a:r>
              <a:rPr lang="it-IT" sz="550" b="0" dirty="0">
                <a:solidFill>
                  <a:schemeClr val="tx1"/>
                </a:solidFill>
                <a:latin typeface="Myriad Pro"/>
              </a:rPr>
              <a:t>Potenza Attiva, Reattiva e Apparente e</a:t>
            </a:r>
            <a:br>
              <a:rPr lang="it-IT" sz="550" b="0" dirty="0">
                <a:solidFill>
                  <a:schemeClr val="tx1"/>
                </a:solidFill>
                <a:latin typeface="Myriad Pro"/>
              </a:rPr>
            </a:br>
            <a:r>
              <a:rPr lang="it-IT" sz="550" b="0" dirty="0">
                <a:solidFill>
                  <a:schemeClr val="tx1"/>
                </a:solidFill>
                <a:latin typeface="Myriad Pro"/>
              </a:rPr>
              <a:t>Fattore di potenza)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.</a:t>
            </a: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8E358F8B-99D8-409B-BDA3-771016F157A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0" y="341998"/>
            <a:ext cx="1116000" cy="1450800"/>
          </a:xfrm>
          <a:prstGeom prst="rect">
            <a:avLst/>
          </a:prstGeom>
        </p:spPr>
      </p:pic>
      <p:pic>
        <p:nvPicPr>
          <p:cNvPr id="21" name="Picture 3">
            <a:extLst>
              <a:ext uri="{FF2B5EF4-FFF2-40B4-BE49-F238E27FC236}">
                <a16:creationId xmlns:a16="http://schemas.microsoft.com/office/drawing/2014/main" id="{F3E58B9D-C732-4797-94ED-9B56602CE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708000" y="1728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19E2A3E7-C038-42F9-B592-F53EF52748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0" y="1944000"/>
            <a:ext cx="1116000" cy="1450800"/>
          </a:xfrm>
          <a:prstGeom prst="rect">
            <a:avLst/>
          </a:prstGeom>
        </p:spPr>
      </p:pic>
      <p:pic>
        <p:nvPicPr>
          <p:cNvPr id="30" name="Picture 3">
            <a:extLst>
              <a:ext uri="{FF2B5EF4-FFF2-40B4-BE49-F238E27FC236}">
                <a16:creationId xmlns:a16="http://schemas.microsoft.com/office/drawing/2014/main" id="{414A1D7C-BC9D-4C73-98E1-AC5B1C091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050" y="3311868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>
            <a:extLst>
              <a:ext uri="{FF2B5EF4-FFF2-40B4-BE49-F238E27FC236}">
                <a16:creationId xmlns:a16="http://schemas.microsoft.com/office/drawing/2014/main" id="{B3C11E57-0A20-4C7C-9178-8BAAF1CB8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000" y="2304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6EDDFD39-FF10-4074-B992-12F1E953190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975" y="1165395"/>
            <a:ext cx="1116000" cy="1450800"/>
          </a:xfrm>
          <a:prstGeom prst="rect">
            <a:avLst/>
          </a:prstGeom>
        </p:spPr>
      </p:pic>
      <p:sp>
        <p:nvSpPr>
          <p:cNvPr id="33" name="Ovale 32">
            <a:extLst>
              <a:ext uri="{FF2B5EF4-FFF2-40B4-BE49-F238E27FC236}">
                <a16:creationId xmlns:a16="http://schemas.microsoft.com/office/drawing/2014/main" id="{890E85BF-51D5-43D2-AAA7-B65BD4FDB920}"/>
              </a:ext>
            </a:extLst>
          </p:cNvPr>
          <p:cNvSpPr>
            <a:spLocks noChangeAspect="1"/>
          </p:cNvSpPr>
          <p:nvPr/>
        </p:nvSpPr>
        <p:spPr bwMode="auto">
          <a:xfrm>
            <a:off x="1892683" y="1372679"/>
            <a:ext cx="126000" cy="124398"/>
          </a:xfrm>
          <a:prstGeom prst="ellipse">
            <a:avLst/>
          </a:prstGeom>
          <a:solidFill>
            <a:srgbClr val="146BBA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A</a:t>
            </a:r>
          </a:p>
        </p:txBody>
      </p:sp>
      <p:sp>
        <p:nvSpPr>
          <p:cNvPr id="34" name="Ovale 33">
            <a:extLst>
              <a:ext uri="{FF2B5EF4-FFF2-40B4-BE49-F238E27FC236}">
                <a16:creationId xmlns:a16="http://schemas.microsoft.com/office/drawing/2014/main" id="{B88836C9-E083-4875-9865-247378293FF1}"/>
              </a:ext>
            </a:extLst>
          </p:cNvPr>
          <p:cNvSpPr>
            <a:spLocks noChangeAspect="1"/>
          </p:cNvSpPr>
          <p:nvPr/>
        </p:nvSpPr>
        <p:spPr bwMode="auto">
          <a:xfrm>
            <a:off x="1893600" y="1845699"/>
            <a:ext cx="126000" cy="124398"/>
          </a:xfrm>
          <a:prstGeom prst="ellipse">
            <a:avLst/>
          </a:prstGeom>
          <a:solidFill>
            <a:srgbClr val="146BBA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5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B</a:t>
            </a:r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E01EEF7E-45F3-4B0D-B90B-C95E797CC1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195" y="2223470"/>
            <a:ext cx="79578" cy="72000"/>
          </a:xfrm>
          <a:prstGeom prst="rect">
            <a:avLst/>
          </a:prstGeom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D21E3BCC-BB08-4D2B-B094-15A77F42B3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3137" y="2325432"/>
            <a:ext cx="79579" cy="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7890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7.2.2 Consumi: info &amp; </a:t>
            </a:r>
            <a:r>
              <a:rPr lang="it-IT" sz="650" kern="0" dirty="0" err="1">
                <a:solidFill>
                  <a:schemeClr val="tx1"/>
                </a:solidFill>
                <a:latin typeface="Myriad Pro"/>
                <a:cs typeface="Calibri" pitchFamily="34" charset="0"/>
              </a:rPr>
              <a:t>diagrm</a:t>
            </a: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.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pagina “Consumi” permette di visualizzare i consumi totali o dettagliati dei dispositivi aggiunti dagli utenti.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ctr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home page del Web Server toccare l’icona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“Consumi”</a:t>
            </a: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Viene visualizzata la pagina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consumi.</a:t>
            </a: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Sono disponibili 5 pagine di visualizzazione dei dati:</a:t>
            </a:r>
          </a:p>
          <a:p>
            <a:pPr indent="72000" algn="l" eaLnBrk="1" hangingPunct="1">
              <a:spcBef>
                <a:spcPts val="100"/>
              </a:spcBef>
              <a:spcAft>
                <a:spcPts val="4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it-IT" sz="650" b="0" dirty="0">
                <a:solidFill>
                  <a:srgbClr val="146BBA"/>
                </a:solidFill>
                <a:latin typeface="Myriad Pro"/>
              </a:rPr>
              <a:t>Totale - Elettricità </a:t>
            </a:r>
            <a:r>
              <a:rPr lang="it-IT" sz="550" b="0" dirty="0">
                <a:solidFill>
                  <a:schemeClr val="tx1"/>
                </a:solidFill>
                <a:latin typeface="Myriad Pro"/>
              </a:rPr>
              <a:t>(Consumi Elettrici di tutta l’installazione)</a:t>
            </a:r>
          </a:p>
          <a:p>
            <a:pPr indent="72000" algn="l">
              <a:spcBef>
                <a:spcPts val="100"/>
              </a:spcBef>
              <a:spcAft>
                <a:spcPts val="4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it-IT" sz="650" b="0" dirty="0">
                <a:solidFill>
                  <a:srgbClr val="146BBA"/>
                </a:solidFill>
                <a:latin typeface="Myriad Pro"/>
              </a:rPr>
              <a:t>Totale - Globale </a:t>
            </a:r>
            <a:r>
              <a:rPr lang="it-IT" sz="550" b="0" dirty="0">
                <a:solidFill>
                  <a:schemeClr val="tx1"/>
                </a:solidFill>
                <a:latin typeface="Myriad Pro"/>
              </a:rPr>
              <a:t>(Consumi Complessivi di tutta l’installazione)</a:t>
            </a:r>
          </a:p>
          <a:p>
            <a:pPr indent="72000" algn="l" eaLnBrk="1" hangingPunct="1">
              <a:spcBef>
                <a:spcPts val="100"/>
              </a:spcBef>
              <a:spcAft>
                <a:spcPts val="4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it-IT" sz="650" b="0" dirty="0">
                <a:solidFill>
                  <a:srgbClr val="146BBA"/>
                </a:solidFill>
                <a:latin typeface="Myriad Pro"/>
              </a:rPr>
              <a:t>Parziali </a:t>
            </a:r>
            <a:r>
              <a:rPr lang="it-IT" sz="550" b="0" dirty="0">
                <a:solidFill>
                  <a:schemeClr val="tx1"/>
                </a:solidFill>
                <a:latin typeface="Myriad Pro"/>
              </a:rPr>
              <a:t>(Consumi per Carichi e/o Gruppo si misura)</a:t>
            </a:r>
          </a:p>
          <a:p>
            <a:pPr indent="72000" algn="l" eaLnBrk="1" hangingPunct="1">
              <a:spcBef>
                <a:spcPts val="100"/>
              </a:spcBef>
              <a:spcAft>
                <a:spcPts val="4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it-IT" sz="650" b="0" dirty="0">
                <a:solidFill>
                  <a:srgbClr val="146BBA"/>
                </a:solidFill>
                <a:latin typeface="Myriad Pro"/>
              </a:rPr>
              <a:t>Confronto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 </a:t>
            </a:r>
            <a:r>
              <a:rPr lang="it-IT" sz="550" b="0" dirty="0">
                <a:solidFill>
                  <a:schemeClr val="tx1"/>
                </a:solidFill>
                <a:latin typeface="Myriad Pro"/>
              </a:rPr>
              <a:t>(Confronto dei Consumi Globali tra due dispositivi)</a:t>
            </a:r>
          </a:p>
          <a:p>
            <a:pPr indent="72000" algn="l" eaLnBrk="1" hangingPunct="1">
              <a:spcBef>
                <a:spcPts val="100"/>
              </a:spcBef>
              <a:spcAft>
                <a:spcPts val="4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it-IT" sz="650" b="0" dirty="0">
                <a:solidFill>
                  <a:srgbClr val="146BBA"/>
                </a:solidFill>
                <a:latin typeface="Myriad Pro"/>
              </a:rPr>
              <a:t>Dettagli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 </a:t>
            </a:r>
            <a:r>
              <a:rPr lang="it-IT" sz="550" b="0" dirty="0">
                <a:solidFill>
                  <a:schemeClr val="tx1"/>
                </a:solidFill>
                <a:latin typeface="Myriad Pro"/>
              </a:rPr>
              <a:t>(Consumi di un singolo dispositivo)</a:t>
            </a:r>
          </a:p>
        </p:txBody>
      </p:sp>
      <p:pic>
        <p:nvPicPr>
          <p:cNvPr id="18" name="Picture 2" descr="C:\Users\Enrico Diani\Desktop\Manuali Soluzione Misura EDIA\Measure Web Server\ime\small\IT\Home page SXWS32.png"/>
          <p:cNvPicPr>
            <a:picLocks noChangeAspect="1" noChangeArrowheads="1"/>
          </p:cNvPicPr>
          <p:nvPr/>
        </p:nvPicPr>
        <p:blipFill>
          <a:blip r:embed="rId2" cstate="print"/>
          <a:srcRect t="21808" b="66332"/>
          <a:stretch>
            <a:fillRect/>
          </a:stretch>
        </p:blipFill>
        <p:spPr bwMode="auto">
          <a:xfrm>
            <a:off x="774000" y="774000"/>
            <a:ext cx="1116000" cy="172068"/>
          </a:xfrm>
          <a:prstGeom prst="rect">
            <a:avLst/>
          </a:prstGeom>
          <a:noFill/>
        </p:spPr>
      </p:pic>
      <p:pic>
        <p:nvPicPr>
          <p:cNvPr id="24" name="Picture 2" descr="C:\Users\Enrico Diani\Desktop\Freccia IME per Manuali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4653" y="831600"/>
            <a:ext cx="381032" cy="396000"/>
          </a:xfrm>
          <a:prstGeom prst="rect">
            <a:avLst/>
          </a:prstGeom>
          <a:noFill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5075" y="816596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4000" y="1296000"/>
            <a:ext cx="1116000" cy="14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3">
            <a:extLst>
              <a:ext uri="{FF2B5EF4-FFF2-40B4-BE49-F238E27FC236}">
                <a16:creationId xmlns:a16="http://schemas.microsoft.com/office/drawing/2014/main" id="{7246805B-945C-4606-AE0E-815C44DB4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7070" y="295987"/>
            <a:ext cx="2340000" cy="3260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90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Per ciascuna pagina sono disponibili: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1257300" algn="l"/>
              </a:tabLs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1. Istogrammi dei consumi suddivisi per:</a:t>
            </a:r>
          </a:p>
          <a:p>
            <a:pPr marL="36000" indent="72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tabLst>
                <a:tab pos="1257300" algn="l"/>
              </a:tabLs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Giorno (per ore)</a:t>
            </a:r>
          </a:p>
          <a:p>
            <a:pPr marL="36000" indent="72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tabLst>
                <a:tab pos="1257300" algn="l"/>
              </a:tabLs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Mese (per giorni)</a:t>
            </a:r>
          </a:p>
          <a:p>
            <a:pPr marL="36000" indent="72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tabLst>
                <a:tab pos="1257300" algn="l"/>
              </a:tabLs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Anno (per mesi)</a:t>
            </a:r>
          </a:p>
          <a:p>
            <a:pPr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2. Valori in:</a:t>
            </a:r>
          </a:p>
          <a:p>
            <a:pPr marL="92075" indent="90488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tabLst>
                <a:tab pos="1257300" algn="l"/>
              </a:tabLs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Wh </a:t>
            </a: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(e multipli di Wh)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, dm</a:t>
            </a:r>
            <a:r>
              <a:rPr lang="it-IT" sz="650" b="0" kern="0" baseline="3000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3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(e multipli di dm</a:t>
            </a:r>
            <a:r>
              <a:rPr lang="it-IT" sz="550" b="0" kern="0" baseline="3000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3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)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di acqua, dm</a:t>
            </a:r>
            <a:r>
              <a:rPr lang="it-IT" sz="650" b="0" kern="0" baseline="3000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3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(e multipli di dm</a:t>
            </a:r>
            <a:r>
              <a:rPr lang="it-IT" sz="550" b="0" kern="0" baseline="3000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3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)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di gas e “Wh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(e multipli di Wh)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equivalenti” di gas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Nota:</a:t>
            </a:r>
            <a:r>
              <a:rPr lang="it-IT" sz="650" kern="0" dirty="0">
                <a:solidFill>
                  <a:srgbClr val="00B0F0"/>
                </a:solidFill>
                <a:latin typeface="Myriad Pro"/>
                <a:cs typeface="Calibri" pitchFamily="34" charset="0"/>
              </a:rPr>
              <a:t>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i valori visualizzati (risoluzione, cifre decimali, ecc.) dipendono unicamente dalle grandezze rilevate dagli strumenti di misura in campo.</a:t>
            </a:r>
          </a:p>
          <a:p>
            <a:pPr marL="92075" indent="90488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‒"/>
              <a:tabLst>
                <a:tab pos="1257300" algn="l"/>
              </a:tabLs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EUR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(o altra valuta configurata)</a:t>
            </a: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1257300" algn="l"/>
              </a:tabLs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3. 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Confronto tra il valore attuale e quello precedente </a:t>
            </a:r>
            <a:r>
              <a:rPr lang="it-IT" sz="500" b="0" dirty="0">
                <a:solidFill>
                  <a:schemeClr val="tx1"/>
                </a:solidFill>
                <a:latin typeface="Myriad Pro" pitchFamily="34" charset="0"/>
              </a:rPr>
              <a:t>(es. oggi/ieri, ecc.)</a:t>
            </a:r>
            <a:endParaRPr lang="it-IT" sz="5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FC2F8EA7-C7F6-42F4-91C4-9ED55C3682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7070" y="648000"/>
            <a:ext cx="1116000" cy="1450800"/>
          </a:xfrm>
          <a:prstGeom prst="rect">
            <a:avLst/>
          </a:prstGeom>
        </p:spPr>
      </p:pic>
      <p:sp>
        <p:nvSpPr>
          <p:cNvPr id="22" name="Rettangolo 21">
            <a:extLst>
              <a:ext uri="{FF2B5EF4-FFF2-40B4-BE49-F238E27FC236}">
                <a16:creationId xmlns:a16="http://schemas.microsoft.com/office/drawing/2014/main" id="{D46F0EB0-7DA1-4B87-9E11-831CE8EAE275}"/>
              </a:ext>
            </a:extLst>
          </p:cNvPr>
          <p:cNvSpPr/>
          <p:nvPr/>
        </p:nvSpPr>
        <p:spPr bwMode="auto">
          <a:xfrm>
            <a:off x="2955538" y="1079181"/>
            <a:ext cx="456793" cy="65564"/>
          </a:xfrm>
          <a:prstGeom prst="rect">
            <a:avLst/>
          </a:prstGeom>
          <a:noFill/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79843D57-CE12-4BBC-8B9A-2DD8AECBD357}"/>
              </a:ext>
            </a:extLst>
          </p:cNvPr>
          <p:cNvSpPr/>
          <p:nvPr/>
        </p:nvSpPr>
        <p:spPr bwMode="auto">
          <a:xfrm>
            <a:off x="3448465" y="1186535"/>
            <a:ext cx="90000" cy="736975"/>
          </a:xfrm>
          <a:prstGeom prst="rect">
            <a:avLst/>
          </a:prstGeom>
          <a:noFill/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16DE2C75-EFAC-42FC-9384-C73B4B8EDA5E}"/>
              </a:ext>
            </a:extLst>
          </p:cNvPr>
          <p:cNvSpPr/>
          <p:nvPr/>
        </p:nvSpPr>
        <p:spPr bwMode="auto">
          <a:xfrm>
            <a:off x="2810282" y="888679"/>
            <a:ext cx="266700" cy="108000"/>
          </a:xfrm>
          <a:prstGeom prst="rect">
            <a:avLst/>
          </a:prstGeom>
          <a:noFill/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30" name="CasellaDiTesto 20">
            <a:extLst>
              <a:ext uri="{FF2B5EF4-FFF2-40B4-BE49-F238E27FC236}">
                <a16:creationId xmlns:a16="http://schemas.microsoft.com/office/drawing/2014/main" id="{DC871FB3-9343-4689-AC43-C56E0DB98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3283" y="846250"/>
            <a:ext cx="107723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1</a:t>
            </a:r>
          </a:p>
        </p:txBody>
      </p:sp>
      <p:cxnSp>
        <p:nvCxnSpPr>
          <p:cNvPr id="31" name="Connettore 1 48">
            <a:extLst>
              <a:ext uri="{FF2B5EF4-FFF2-40B4-BE49-F238E27FC236}">
                <a16:creationId xmlns:a16="http://schemas.microsoft.com/office/drawing/2014/main" id="{956C1A5D-B1F8-4402-8FB9-B5D6D12C239E}"/>
              </a:ext>
            </a:extLst>
          </p:cNvPr>
          <p:cNvCxnSpPr>
            <a:cxnSpLocks/>
          </p:cNvCxnSpPr>
          <p:nvPr/>
        </p:nvCxnSpPr>
        <p:spPr>
          <a:xfrm>
            <a:off x="3076982" y="944110"/>
            <a:ext cx="1094652" cy="0"/>
          </a:xfrm>
          <a:prstGeom prst="line">
            <a:avLst/>
          </a:prstGeom>
          <a:ln w="9525">
            <a:solidFill>
              <a:srgbClr val="146BBA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CasellaDiTesto 20">
            <a:extLst>
              <a:ext uri="{FF2B5EF4-FFF2-40B4-BE49-F238E27FC236}">
                <a16:creationId xmlns:a16="http://schemas.microsoft.com/office/drawing/2014/main" id="{FB89850D-0555-4BE1-BD7C-A5AEC2789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3283" y="1015319"/>
            <a:ext cx="107723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2</a:t>
            </a:r>
          </a:p>
        </p:txBody>
      </p:sp>
      <p:cxnSp>
        <p:nvCxnSpPr>
          <p:cNvPr id="33" name="Connettore 1 52">
            <a:extLst>
              <a:ext uri="{FF2B5EF4-FFF2-40B4-BE49-F238E27FC236}">
                <a16:creationId xmlns:a16="http://schemas.microsoft.com/office/drawing/2014/main" id="{0E90BF9E-165A-4482-9893-CF45B63C5FD7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3412331" y="1111963"/>
            <a:ext cx="748823" cy="1219"/>
          </a:xfrm>
          <a:prstGeom prst="line">
            <a:avLst/>
          </a:prstGeom>
          <a:ln w="9525">
            <a:solidFill>
              <a:srgbClr val="146BBA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CasellaDiTesto 20">
            <a:extLst>
              <a:ext uri="{FF2B5EF4-FFF2-40B4-BE49-F238E27FC236}">
                <a16:creationId xmlns:a16="http://schemas.microsoft.com/office/drawing/2014/main" id="{40EE2175-37A9-436A-A245-891B950D1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3283" y="1456745"/>
            <a:ext cx="107723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3</a:t>
            </a:r>
          </a:p>
        </p:txBody>
      </p:sp>
      <p:cxnSp>
        <p:nvCxnSpPr>
          <p:cNvPr id="35" name="Connettore 1 52">
            <a:extLst>
              <a:ext uri="{FF2B5EF4-FFF2-40B4-BE49-F238E27FC236}">
                <a16:creationId xmlns:a16="http://schemas.microsoft.com/office/drawing/2014/main" id="{131CEC32-1196-4E02-AA3C-A161F39F90C6}"/>
              </a:ext>
            </a:extLst>
          </p:cNvPr>
          <p:cNvCxnSpPr/>
          <p:nvPr/>
        </p:nvCxnSpPr>
        <p:spPr>
          <a:xfrm>
            <a:off x="3538465" y="1554766"/>
            <a:ext cx="612000" cy="0"/>
          </a:xfrm>
          <a:prstGeom prst="line">
            <a:avLst/>
          </a:prstGeom>
          <a:ln w="9525">
            <a:solidFill>
              <a:srgbClr val="146BBA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ttangolo 18">
            <a:extLst>
              <a:ext uri="{FF2B5EF4-FFF2-40B4-BE49-F238E27FC236}">
                <a16:creationId xmlns:a16="http://schemas.microsoft.com/office/drawing/2014/main" id="{C542B5E0-4D39-4B7A-A07C-0DDCD1684255}"/>
              </a:ext>
            </a:extLst>
          </p:cNvPr>
          <p:cNvSpPr/>
          <p:nvPr/>
        </p:nvSpPr>
        <p:spPr>
          <a:xfrm>
            <a:off x="3524250" y="33341"/>
            <a:ext cx="1735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7 Utilizzo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">
            <a:extLst>
              <a:ext uri="{FF2B5EF4-FFF2-40B4-BE49-F238E27FC236}">
                <a16:creationId xmlns:a16="http://schemas.microsoft.com/office/drawing/2014/main" id="{386D6038-124A-4A9B-9092-D69B0B1C2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90000"/>
          <a:lstStyle/>
          <a:p>
            <a:pPr marL="0" lvl="3" indent="92075" algn="l" eaLnBrk="0" hangingPunct="0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Totale - Elettricità</a:t>
            </a:r>
            <a:r>
              <a:rPr lang="it-IT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ctr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pagina Consumi toccare l’icona 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“Totale - Elettricità”.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Visualizzazione dei Consumi Totali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di Energia (</a:t>
            </a:r>
            <a:r>
              <a:rPr lang="it-IT" sz="650" b="0" dirty="0" err="1">
                <a:solidFill>
                  <a:schemeClr val="tx1"/>
                </a:solidFill>
                <a:latin typeface="Myriad Pro"/>
              </a:rPr>
              <a:t>Ea+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) su Istogrammi.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le icone“Giorno”, “Mese”,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“Anno” per visualizzare i consumi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in un periodo di tempo differente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550" b="0" dirty="0">
                <a:solidFill>
                  <a:schemeClr val="tx1"/>
                </a:solidFill>
                <a:latin typeface="Myriad Pro"/>
              </a:rPr>
              <a:t>(Giorno (per ore) /  Mese (per giorni) /</a:t>
            </a:r>
            <a:br>
              <a:rPr lang="it-IT" sz="550" b="0" dirty="0">
                <a:solidFill>
                  <a:schemeClr val="tx1"/>
                </a:solidFill>
                <a:latin typeface="Myriad Pro"/>
              </a:rPr>
            </a:br>
            <a:r>
              <a:rPr lang="it-IT" sz="550" b="0" dirty="0">
                <a:solidFill>
                  <a:schemeClr val="tx1"/>
                </a:solidFill>
                <a:latin typeface="Myriad Pro"/>
              </a:rPr>
              <a:t>Anno (per mesi)).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l’icona “Dati” per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visualizzare la tabella con i valori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550" b="0" dirty="0">
                <a:solidFill>
                  <a:schemeClr val="tx1"/>
                </a:solidFill>
                <a:latin typeface="Myriad Pro"/>
              </a:rPr>
              <a:t>(in kWh e di EUR)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 dei consumi totali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nei diversi periodi di tempo.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rgbClr val="146BBA"/>
                </a:solidFill>
                <a:latin typeface="Myriad Pro" pitchFamily="34" charset="0"/>
                <a:cs typeface="Calibri" pitchFamily="34" charset="0"/>
              </a:rPr>
              <a:t>Nota:</a:t>
            </a: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 in questa visualizzazione vengono presi in considerazione anche i dati di consumo per dispositivi “virtuali“ non esclusi da Totale.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38" name="Rectangle 3">
            <a:extLst>
              <a:ext uri="{FF2B5EF4-FFF2-40B4-BE49-F238E27FC236}">
                <a16:creationId xmlns:a16="http://schemas.microsoft.com/office/drawing/2014/main" id="{E3869CC1-5309-4AD3-9021-2BC097AFE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0332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indent="92075" algn="l" eaLnBrk="0" hangingPunct="0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Totale - Globale</a:t>
            </a:r>
            <a:r>
              <a:rPr lang="it-IT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ctr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pagina Consumi toccare l’icona 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“Totale - Globale”.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Visualizzazione dei Consumi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Complessivi del sistema su tabelle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e grafico a torta mostranti:</a:t>
            </a:r>
          </a:p>
          <a:p>
            <a:pPr indent="34925" algn="l">
              <a:spcBef>
                <a:spcPts val="100"/>
              </a:spcBef>
              <a:spcAft>
                <a:spcPts val="40"/>
              </a:spcAft>
              <a:buFontTx/>
              <a:buChar char="-"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consumi suddivisi per tipo:</a:t>
            </a:r>
          </a:p>
          <a:p>
            <a:pPr marL="36000"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Energia Elettrica (area blu)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Gas (area viola)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Acqua (area gialla)</a:t>
            </a:r>
          </a:p>
          <a:p>
            <a:pPr indent="36000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‐"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consumi valorizzati secondo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l’unità di misura e la valuta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configurata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le icone“Giorno”, “Mese”,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“Anno” per visualizzare i consumi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in un periodo di tempo differente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550" b="0" dirty="0">
                <a:solidFill>
                  <a:schemeClr val="tx1"/>
                </a:solidFill>
                <a:latin typeface="Myriad Pro"/>
              </a:rPr>
              <a:t>(Giorno (per ore) /  Mese (per giorni) /</a:t>
            </a:r>
            <a:br>
              <a:rPr lang="it-IT" sz="550" b="0" dirty="0">
                <a:solidFill>
                  <a:schemeClr val="tx1"/>
                </a:solidFill>
                <a:latin typeface="Myriad Pro"/>
              </a:rPr>
            </a:br>
            <a:r>
              <a:rPr lang="it-IT" sz="550" b="0" dirty="0">
                <a:solidFill>
                  <a:schemeClr val="tx1"/>
                </a:solidFill>
                <a:latin typeface="Myriad Pro"/>
              </a:rPr>
              <a:t>Anno (per mesi)).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kern="0" dirty="0">
              <a:solidFill>
                <a:srgbClr val="146BBA"/>
              </a:solidFill>
              <a:latin typeface="Myriad Pro" pitchFamily="34" charset="0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kern="0" dirty="0">
              <a:solidFill>
                <a:srgbClr val="146BBA"/>
              </a:solidFill>
              <a:latin typeface="Myriad Pro" pitchFamily="34" charset="0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kern="0" dirty="0">
              <a:solidFill>
                <a:srgbClr val="146BBA"/>
              </a:solidFill>
              <a:latin typeface="Myriad Pro" pitchFamily="34" charset="0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kern="0" dirty="0">
              <a:solidFill>
                <a:srgbClr val="146BBA"/>
              </a:solidFill>
              <a:latin typeface="Myriad Pro" pitchFamily="34" charset="0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kern="0" dirty="0">
                <a:solidFill>
                  <a:srgbClr val="146BBA"/>
                </a:solidFill>
                <a:latin typeface="Myriad Pro" pitchFamily="34" charset="0"/>
                <a:cs typeface="Calibri" pitchFamily="34" charset="0"/>
              </a:rPr>
              <a:t>Nota:</a:t>
            </a: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 in questa visualizzazione vengono presi in considerazione anche i dati di consumo per dispositivi “virtuali“ non esclusi da Totale.</a:t>
            </a: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550" b="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AA344198-C827-4D0E-AD0D-7EB3C6ED0273}"/>
              </a:ext>
            </a:extLst>
          </p:cNvPr>
          <p:cNvSpPr txBox="1"/>
          <p:nvPr/>
        </p:nvSpPr>
        <p:spPr>
          <a:xfrm>
            <a:off x="3390605" y="2656724"/>
            <a:ext cx="10874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percentuale indicata nel grafico a torta viene calcolata in base alla valuta configurata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8194BEB7-B212-462D-A7D9-5BE2244C5759}"/>
              </a:ext>
            </a:extLst>
          </p:cNvPr>
          <p:cNvSpPr txBox="1"/>
          <p:nvPr/>
        </p:nvSpPr>
        <p:spPr>
          <a:xfrm>
            <a:off x="428625" y="2381250"/>
            <a:ext cx="8404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Istogrammi suddivisi per carico</a:t>
            </a:r>
          </a:p>
        </p:txBody>
      </p:sp>
      <p:pic>
        <p:nvPicPr>
          <p:cNvPr id="41" name="Picture 2">
            <a:extLst>
              <a:ext uri="{FF2B5EF4-FFF2-40B4-BE49-F238E27FC236}">
                <a16:creationId xmlns:a16="http://schemas.microsoft.com/office/drawing/2014/main" id="{BEC4B855-4B7D-4D29-9C21-400560E82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9030" y="1124342"/>
            <a:ext cx="1116000" cy="14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3">
            <a:extLst>
              <a:ext uri="{FF2B5EF4-FFF2-40B4-BE49-F238E27FC236}">
                <a16:creationId xmlns:a16="http://schemas.microsoft.com/office/drawing/2014/main" id="{C0BC4EA6-9E92-4BD1-9B07-19CDA2334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4000" y="1332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3" name="Connettore 4 25">
            <a:extLst>
              <a:ext uri="{FF2B5EF4-FFF2-40B4-BE49-F238E27FC236}">
                <a16:creationId xmlns:a16="http://schemas.microsoft.com/office/drawing/2014/main" id="{5DE29212-7E84-4962-80BE-F0D959B032D0}"/>
              </a:ext>
            </a:extLst>
          </p:cNvPr>
          <p:cNvCxnSpPr/>
          <p:nvPr/>
        </p:nvCxnSpPr>
        <p:spPr bwMode="auto">
          <a:xfrm rot="10800000" flipV="1">
            <a:off x="1201735" y="2382700"/>
            <a:ext cx="333780" cy="10334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Rettangolo 43">
            <a:extLst>
              <a:ext uri="{FF2B5EF4-FFF2-40B4-BE49-F238E27FC236}">
                <a16:creationId xmlns:a16="http://schemas.microsoft.com/office/drawing/2014/main" id="{EDA7080B-7B49-4938-AB2B-E9EAA82F6733}"/>
              </a:ext>
            </a:extLst>
          </p:cNvPr>
          <p:cNvSpPr/>
          <p:nvPr/>
        </p:nvSpPr>
        <p:spPr bwMode="auto">
          <a:xfrm>
            <a:off x="1535515" y="2326977"/>
            <a:ext cx="756000" cy="111446"/>
          </a:xfrm>
          <a:prstGeom prst="rect">
            <a:avLst/>
          </a:prstGeom>
          <a:noFill/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146BBA"/>
              </a:solidFill>
              <a:effectLst/>
              <a:latin typeface="Arial" charset="0"/>
            </a:endParaRPr>
          </a:p>
        </p:txBody>
      </p:sp>
      <p:pic>
        <p:nvPicPr>
          <p:cNvPr id="45" name="Picture 2" descr="C:\Users\Enrico Diani\Desktop\Freccia IME per Manuali Small.png">
            <a:extLst>
              <a:ext uri="{FF2B5EF4-FFF2-40B4-BE49-F238E27FC236}">
                <a16:creationId xmlns:a16="http://schemas.microsoft.com/office/drawing/2014/main" id="{34BA27E7-92F9-4E6D-9BC4-CDF036DDF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90000" y="630000"/>
            <a:ext cx="444500" cy="461962"/>
          </a:xfrm>
          <a:prstGeom prst="rect">
            <a:avLst/>
          </a:prstGeom>
          <a:noFill/>
        </p:spPr>
      </p:pic>
      <p:pic>
        <p:nvPicPr>
          <p:cNvPr id="46" name="Picture 2" descr="C:\Users\Enrico Diani\Desktop\Freccia IME per Manuali Small.png">
            <a:extLst>
              <a:ext uri="{FF2B5EF4-FFF2-40B4-BE49-F238E27FC236}">
                <a16:creationId xmlns:a16="http://schemas.microsoft.com/office/drawing/2014/main" id="{EDF40594-EA33-41AE-972B-900FC6B26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6000" y="630000"/>
            <a:ext cx="444500" cy="461962"/>
          </a:xfrm>
          <a:prstGeom prst="rect">
            <a:avLst/>
          </a:prstGeom>
          <a:noFill/>
        </p:spPr>
      </p:pic>
      <p:pic>
        <p:nvPicPr>
          <p:cNvPr id="47" name="Picture 3">
            <a:extLst>
              <a:ext uri="{FF2B5EF4-FFF2-40B4-BE49-F238E27FC236}">
                <a16:creationId xmlns:a16="http://schemas.microsoft.com/office/drawing/2014/main" id="{926A1173-3679-4098-91BA-195FCED03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6000" y="1116000"/>
            <a:ext cx="1116000" cy="14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>
            <a:extLst>
              <a:ext uri="{FF2B5EF4-FFF2-40B4-BE49-F238E27FC236}">
                <a16:creationId xmlns:a16="http://schemas.microsoft.com/office/drawing/2014/main" id="{681CEC4D-E5B8-4511-84DC-D53637B75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6000" y="1332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9" name="Connettore 4 53">
            <a:extLst>
              <a:ext uri="{FF2B5EF4-FFF2-40B4-BE49-F238E27FC236}">
                <a16:creationId xmlns:a16="http://schemas.microsoft.com/office/drawing/2014/main" id="{1239C199-924E-4D63-8242-AFE8E04C3A46}"/>
              </a:ext>
            </a:extLst>
          </p:cNvPr>
          <p:cNvCxnSpPr>
            <a:stCxn id="50" idx="2"/>
          </p:cNvCxnSpPr>
          <p:nvPr/>
        </p:nvCxnSpPr>
        <p:spPr bwMode="auto">
          <a:xfrm rot="5400000">
            <a:off x="4334042" y="2542946"/>
            <a:ext cx="432000" cy="28800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ttangolo 49">
            <a:extLst>
              <a:ext uri="{FF2B5EF4-FFF2-40B4-BE49-F238E27FC236}">
                <a16:creationId xmlns:a16="http://schemas.microsoft.com/office/drawing/2014/main" id="{E09C9035-79A7-4143-8D5B-B96279AA6F33}"/>
              </a:ext>
            </a:extLst>
          </p:cNvPr>
          <p:cNvSpPr/>
          <p:nvPr/>
        </p:nvSpPr>
        <p:spPr bwMode="auto">
          <a:xfrm>
            <a:off x="4431115" y="2080112"/>
            <a:ext cx="525851" cy="390834"/>
          </a:xfrm>
          <a:prstGeom prst="rect">
            <a:avLst/>
          </a:prstGeom>
          <a:noFill/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146BBA"/>
              </a:solidFill>
              <a:effectLst/>
              <a:latin typeface="Arial" charset="0"/>
            </a:endParaRPr>
          </a:p>
        </p:txBody>
      </p:sp>
      <p:pic>
        <p:nvPicPr>
          <p:cNvPr id="51" name="Picture 2">
            <a:extLst>
              <a:ext uri="{FF2B5EF4-FFF2-40B4-BE49-F238E27FC236}">
                <a16:creationId xmlns:a16="http://schemas.microsoft.com/office/drawing/2014/main" id="{7E03D48F-779A-4AD4-9164-9AFF6CC5D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 t="22259" b="65869"/>
          <a:stretch>
            <a:fillRect/>
          </a:stretch>
        </p:blipFill>
        <p:spPr bwMode="auto">
          <a:xfrm>
            <a:off x="3420000" y="558000"/>
            <a:ext cx="1116000" cy="1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">
            <a:extLst>
              <a:ext uri="{FF2B5EF4-FFF2-40B4-BE49-F238E27FC236}">
                <a16:creationId xmlns:a16="http://schemas.microsoft.com/office/drawing/2014/main" id="{D66397F8-1B5B-4C37-941E-279C96ADF0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 t="10902" b="77226"/>
          <a:stretch>
            <a:fillRect/>
          </a:stretch>
        </p:blipFill>
        <p:spPr bwMode="auto">
          <a:xfrm>
            <a:off x="774000" y="558000"/>
            <a:ext cx="1116000" cy="172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3">
            <a:extLst>
              <a:ext uri="{FF2B5EF4-FFF2-40B4-BE49-F238E27FC236}">
                <a16:creationId xmlns:a16="http://schemas.microsoft.com/office/drawing/2014/main" id="{BC5AE1C9-21B0-4662-B77F-39C77EEF9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5075" y="600696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" name="Picture 3">
            <a:extLst>
              <a:ext uri="{FF2B5EF4-FFF2-40B4-BE49-F238E27FC236}">
                <a16:creationId xmlns:a16="http://schemas.microsoft.com/office/drawing/2014/main" id="{DF04241D-651A-40A0-A3B2-C13FC0A89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1075" y="600696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2890332" y="540000"/>
            <a:ext cx="2304000" cy="298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2048" tIns="26024" rIns="52048" bIns="26024"/>
          <a:lstStyle/>
          <a:p>
            <a:pPr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tabLst>
                <a:tab pos="2052000" algn="l"/>
              </a:tabLst>
            </a:pPr>
            <a:endParaRPr lang="it-IT" sz="700" u="sng">
              <a:solidFill>
                <a:schemeClr val="tx1"/>
              </a:solidFill>
              <a:uFill>
                <a:solidFill>
                  <a:schemeClr val="tx1"/>
                </a:solidFill>
              </a:uFill>
              <a:latin typeface="Myriad Pro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tabLst>
                <a:tab pos="2052000" algn="l"/>
              </a:tabLst>
            </a:pPr>
            <a:endParaRPr lang="it-IT" sz="700" u="sng">
              <a:solidFill>
                <a:schemeClr val="tx1"/>
              </a:solidFill>
              <a:uFill>
                <a:solidFill>
                  <a:schemeClr val="tx1"/>
                </a:solidFill>
              </a:uFill>
              <a:latin typeface="Myriad Pro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tabLst>
                <a:tab pos="2052000" algn="l"/>
              </a:tabLst>
            </a:pPr>
            <a:endParaRPr lang="it-IT" sz="700" u="sng">
              <a:solidFill>
                <a:schemeClr val="tx1"/>
              </a:solidFill>
              <a:uFill>
                <a:solidFill>
                  <a:schemeClr val="tx1"/>
                </a:solidFill>
              </a:uFill>
              <a:latin typeface="Myriad Pro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tabLst>
                <a:tab pos="2052000" algn="l"/>
              </a:tabLst>
            </a:pPr>
            <a:endParaRPr lang="it-IT" sz="700" u="sng">
              <a:solidFill>
                <a:schemeClr val="tx1"/>
              </a:solidFill>
              <a:uFill>
                <a:solidFill>
                  <a:schemeClr val="tx1"/>
                </a:solidFill>
              </a:uFill>
              <a:latin typeface="Myriad Pro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tabLst>
                <a:tab pos="2052000" algn="l"/>
              </a:tabLst>
            </a:pPr>
            <a:endParaRPr lang="it-IT" sz="700" u="sng">
              <a:solidFill>
                <a:schemeClr val="tx1"/>
              </a:solidFill>
              <a:uFill>
                <a:solidFill>
                  <a:schemeClr val="tx1"/>
                </a:solidFill>
              </a:uFill>
              <a:latin typeface="Myriad Pro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tabLst>
                <a:tab pos="2052000" algn="l"/>
              </a:tabLst>
            </a:pPr>
            <a:endParaRPr lang="it-IT" sz="700" u="sng">
              <a:solidFill>
                <a:schemeClr val="tx1"/>
              </a:solidFill>
              <a:uFill>
                <a:solidFill>
                  <a:schemeClr val="tx1"/>
                </a:solidFill>
              </a:uFill>
              <a:latin typeface="Myriad Pro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tabLst>
                <a:tab pos="2052000" algn="l"/>
              </a:tabLst>
            </a:pPr>
            <a:endParaRPr lang="it-IT" sz="700" u="sng">
              <a:solidFill>
                <a:schemeClr val="tx1"/>
              </a:solidFill>
              <a:uFill>
                <a:solidFill>
                  <a:schemeClr val="tx1"/>
                </a:solidFill>
              </a:uFill>
              <a:latin typeface="Myriad Pro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tabLst>
                <a:tab pos="2052000" algn="l"/>
              </a:tabLst>
            </a:pPr>
            <a:endParaRPr lang="it-IT" sz="700" u="sng">
              <a:solidFill>
                <a:schemeClr val="tx1"/>
              </a:solidFill>
              <a:uFill>
                <a:solidFill>
                  <a:schemeClr val="tx1"/>
                </a:solidFill>
              </a:uFill>
              <a:latin typeface="Myriad Pro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65F7A0-665F-4B62-B9C0-ABD98D3FC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00" y="540000"/>
            <a:ext cx="2304000" cy="298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6024" rIns="52048" bIns="26024"/>
          <a:lstStyle/>
          <a:p>
            <a:pPr algn="l">
              <a:spcBef>
                <a:spcPts val="100"/>
              </a:spcBef>
              <a:spcAft>
                <a:spcPts val="40"/>
              </a:spcAft>
              <a:tabLst>
                <a:tab pos="2124000" algn="l"/>
              </a:tabLst>
            </a:pPr>
            <a:r>
              <a:rPr lang="it-IT" sz="700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1 </a:t>
            </a:r>
            <a:r>
              <a:rPr lang="it-IT" sz="700" u="sng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Contratto di Licenza</a:t>
            </a:r>
            <a:r>
              <a:rPr lang="it-IT" sz="700" u="sng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	6</a:t>
            </a: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2088000" algn="l"/>
                <a:tab pos="2124000" algn="l"/>
              </a:tabLst>
            </a:pPr>
            <a:r>
              <a:rPr lang="it-IT" sz="700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2 </a:t>
            </a:r>
            <a:r>
              <a:rPr lang="it-IT" sz="700" u="sng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Requisiti di sistema</a:t>
            </a:r>
            <a:r>
              <a:rPr lang="it-IT" sz="700" u="sng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	10</a:t>
            </a: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3 </a:t>
            </a:r>
            <a:r>
              <a:rPr lang="it-IT" sz="700" u="sng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Scelta codici</a:t>
            </a:r>
            <a:r>
              <a:rPr lang="it-IT" sz="700" u="sng" dirty="0">
                <a:solidFill>
                  <a:srgbClr val="ED1C24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	</a:t>
            </a:r>
            <a:r>
              <a:rPr lang="it-IT" sz="700" u="sng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12</a:t>
            </a:r>
            <a:endParaRPr lang="it-IT" sz="700" u="sng" dirty="0">
              <a:solidFill>
                <a:srgbClr val="ED1C24"/>
              </a:solidFill>
              <a:uFill>
                <a:solidFill>
                  <a:schemeClr val="tx1"/>
                </a:solidFill>
              </a:uFill>
              <a:latin typeface="Myriad Pro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4 </a:t>
            </a:r>
            <a:r>
              <a:rPr lang="it-IT" sz="700" u="sng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Dispositivi compatibili</a:t>
            </a:r>
            <a:r>
              <a:rPr lang="it-IT" sz="700" u="sng" dirty="0">
                <a:solidFill>
                  <a:srgbClr val="ED1C24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	</a:t>
            </a:r>
            <a:r>
              <a:rPr lang="it-IT" sz="700" u="sng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14</a:t>
            </a:r>
          </a:p>
          <a:p>
            <a:pPr marL="90488" algn="l" defTabSz="2152650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b="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4.1 Dispositivi di misura e conteggio	14</a:t>
            </a:r>
          </a:p>
          <a:p>
            <a:pPr algn="l" defTabSz="2152650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5 </a:t>
            </a:r>
            <a:r>
              <a:rPr lang="it-IT" sz="700" u="sng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Lingue disponibili</a:t>
            </a:r>
            <a:r>
              <a:rPr lang="it-IT" sz="700" u="sng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	18</a:t>
            </a: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6 </a:t>
            </a:r>
            <a:r>
              <a:rPr lang="it-IT" sz="700" u="sng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Messa in servizio </a:t>
            </a:r>
            <a:r>
              <a:rPr lang="it-IT" sz="700" u="sng" dirty="0">
                <a:solidFill>
                  <a:srgbClr val="ED1C24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	</a:t>
            </a:r>
            <a:r>
              <a:rPr lang="it-IT" sz="700" u="sng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20</a:t>
            </a: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7 </a:t>
            </a:r>
            <a:r>
              <a:rPr lang="it-IT" sz="700" u="sng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Utilizzo</a:t>
            </a:r>
            <a:r>
              <a:rPr lang="it-IT" sz="700" u="sng" dirty="0">
                <a:solidFill>
                  <a:srgbClr val="ED1C24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	</a:t>
            </a:r>
            <a:r>
              <a:rPr lang="it-IT" sz="700" u="sng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22</a:t>
            </a:r>
          </a:p>
          <a:p>
            <a:pPr marL="90488" lvl="1" indent="-1588"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b="0" dirty="0">
                <a:solidFill>
                  <a:schemeClr val="tx1"/>
                </a:solidFill>
                <a:latin typeface="Myriad Pro" pitchFamily="34" charset="0"/>
              </a:rPr>
              <a:t>7.1 Accesso	22</a:t>
            </a:r>
          </a:p>
          <a:p>
            <a:pPr marL="180975" lvl="1" indent="-92075"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b="0" dirty="0">
                <a:solidFill>
                  <a:schemeClr val="tx1"/>
                </a:solidFill>
                <a:latin typeface="Myriad Pro" pitchFamily="34" charset="0"/>
              </a:rPr>
              <a:t>	</a:t>
            </a:r>
            <a:r>
              <a:rPr lang="it-IT" sz="700" b="0" dirty="0">
                <a:solidFill>
                  <a:schemeClr val="tx1"/>
                </a:solidFill>
                <a:latin typeface="Myriad Pro Light" pitchFamily="34" charset="0"/>
              </a:rPr>
              <a:t>7.1.1 Diritti di accesso	22</a:t>
            </a:r>
          </a:p>
          <a:p>
            <a:pPr marL="180975" lvl="1" indent="-92075"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b="0" dirty="0">
                <a:solidFill>
                  <a:schemeClr val="tx1"/>
                </a:solidFill>
                <a:latin typeface="Myriad Pro Light" pitchFamily="34" charset="0"/>
              </a:rPr>
              <a:t>	7.1.2 Procedura di login 	23</a:t>
            </a:r>
          </a:p>
          <a:p>
            <a:pPr marL="180975" lvl="1" indent="-92075"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b="0" dirty="0">
                <a:solidFill>
                  <a:schemeClr val="tx1"/>
                </a:solidFill>
                <a:latin typeface="Myriad Pro Light" pitchFamily="34" charset="0"/>
              </a:rPr>
              <a:t>	7.1.3 Modifica della lingua di visualizzazione	24</a:t>
            </a:r>
          </a:p>
          <a:p>
            <a:pPr marL="180975" lvl="1" indent="-92075"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b="0" dirty="0">
                <a:solidFill>
                  <a:schemeClr val="tx1"/>
                </a:solidFill>
                <a:latin typeface="Myriad Pro Light" pitchFamily="34" charset="0"/>
              </a:rPr>
              <a:t>	7.1.4 Procedura di logout	24</a:t>
            </a:r>
          </a:p>
          <a:p>
            <a:pPr marL="90488" lvl="1" indent="-1588"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b="0" dirty="0">
                <a:solidFill>
                  <a:schemeClr val="tx1"/>
                </a:solidFill>
                <a:latin typeface="Myriad Pro" pitchFamily="34" charset="0"/>
              </a:rPr>
              <a:t>7.2 Pagine di visualizzazione dei dati 	25</a:t>
            </a:r>
          </a:p>
          <a:p>
            <a:pPr marL="180975" lvl="1" indent="-92075"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b="0" dirty="0">
                <a:solidFill>
                  <a:schemeClr val="tx1"/>
                </a:solidFill>
                <a:latin typeface="Myriad Pro" pitchFamily="34" charset="0"/>
              </a:rPr>
              <a:t>	</a:t>
            </a:r>
            <a:r>
              <a:rPr lang="it-IT" sz="700" b="0" dirty="0">
                <a:solidFill>
                  <a:schemeClr val="tx1"/>
                </a:solidFill>
                <a:latin typeface="Myriad Pro Light" pitchFamily="34" charset="0"/>
              </a:rPr>
              <a:t>7.2.1 Dispositivi	25</a:t>
            </a:r>
          </a:p>
          <a:p>
            <a:pPr marL="180975" lvl="1" indent="-92075"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b="0" dirty="0">
                <a:solidFill>
                  <a:schemeClr val="tx1"/>
                </a:solidFill>
                <a:latin typeface="Myriad Pro Light" pitchFamily="34" charset="0"/>
              </a:rPr>
              <a:t>	7.2.2 Consumi: info &amp; </a:t>
            </a:r>
            <a:r>
              <a:rPr lang="it-IT" sz="700" b="0" dirty="0" err="1">
                <a:solidFill>
                  <a:schemeClr val="tx1"/>
                </a:solidFill>
                <a:latin typeface="Myriad Pro Light" pitchFamily="34" charset="0"/>
              </a:rPr>
              <a:t>diagram</a:t>
            </a:r>
            <a:r>
              <a:rPr lang="it-IT" sz="700" b="0" dirty="0">
                <a:solidFill>
                  <a:schemeClr val="tx1"/>
                </a:solidFill>
                <a:latin typeface="Myriad Pro Light" pitchFamily="34" charset="0"/>
              </a:rPr>
              <a:t>. 	28</a:t>
            </a:r>
            <a:endParaRPr lang="it-IT" sz="70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0" lvl="1" algn="l">
              <a:spcBef>
                <a:spcPts val="100"/>
              </a:spcBef>
              <a:spcAft>
                <a:spcPts val="40"/>
              </a:spcAft>
              <a:tabLst>
                <a:tab pos="2088000" algn="l"/>
              </a:tabLst>
            </a:pPr>
            <a:r>
              <a:rPr lang="it-IT" sz="700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8 </a:t>
            </a:r>
            <a:r>
              <a:rPr lang="it-IT" sz="700" u="sng" dirty="0">
                <a:solidFill>
                  <a:srgbClr val="146BBA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FAQ</a:t>
            </a:r>
            <a:r>
              <a:rPr lang="it-IT" sz="700" u="sng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Myriad Pro" pitchFamily="34" charset="0"/>
              </a:rPr>
              <a:t>	38</a:t>
            </a: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2124000" algn="l"/>
              </a:tabLst>
            </a:pPr>
            <a:endParaRPr lang="it-IT" sz="700" u="sng" dirty="0">
              <a:solidFill>
                <a:schemeClr val="tx1"/>
              </a:solidFill>
              <a:uFill>
                <a:solidFill>
                  <a:schemeClr val="tx1"/>
                </a:solidFill>
              </a:uFill>
              <a:latin typeface="Myriad Pro" pitchFamily="34" charset="0"/>
              <a:cs typeface="Arial" charset="0"/>
            </a:endParaRPr>
          </a:p>
        </p:txBody>
      </p:sp>
      <p:sp>
        <p:nvSpPr>
          <p:cNvPr id="5" name="Rettangolo 4">
            <a:hlinkClick r:id="rId3" action="ppaction://hlinksldjump"/>
            <a:extLst>
              <a:ext uri="{FF2B5EF4-FFF2-40B4-BE49-F238E27FC236}">
                <a16:creationId xmlns:a16="http://schemas.microsoft.com/office/drawing/2014/main" id="{B576C828-1FFA-4E39-B53B-DD69CC2A5957}"/>
              </a:ext>
            </a:extLst>
          </p:cNvPr>
          <p:cNvSpPr/>
          <p:nvPr/>
        </p:nvSpPr>
        <p:spPr bwMode="auto">
          <a:xfrm>
            <a:off x="2155256" y="570953"/>
            <a:ext cx="317887" cy="9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6" name="Rettangolo 5">
            <a:hlinkClick r:id="rId4" action="ppaction://hlinksldjump"/>
            <a:extLst>
              <a:ext uri="{FF2B5EF4-FFF2-40B4-BE49-F238E27FC236}">
                <a16:creationId xmlns:a16="http://schemas.microsoft.com/office/drawing/2014/main" id="{F04BE4EF-5133-4253-B6BB-1F1B0A85E825}"/>
              </a:ext>
            </a:extLst>
          </p:cNvPr>
          <p:cNvSpPr/>
          <p:nvPr/>
        </p:nvSpPr>
        <p:spPr bwMode="auto">
          <a:xfrm>
            <a:off x="2155256" y="687633"/>
            <a:ext cx="317887" cy="9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7" name="Rettangolo 6">
            <a:hlinkClick r:id="rId5" action="ppaction://hlinksldjump"/>
            <a:extLst>
              <a:ext uri="{FF2B5EF4-FFF2-40B4-BE49-F238E27FC236}">
                <a16:creationId xmlns:a16="http://schemas.microsoft.com/office/drawing/2014/main" id="{91C9FA6A-8267-4D1B-BA67-4AE89CDC4E50}"/>
              </a:ext>
            </a:extLst>
          </p:cNvPr>
          <p:cNvSpPr/>
          <p:nvPr/>
        </p:nvSpPr>
        <p:spPr bwMode="auto">
          <a:xfrm>
            <a:off x="2155256" y="806694"/>
            <a:ext cx="317887" cy="9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8" name="Rettangolo 7">
            <a:hlinkClick r:id="rId6" action="ppaction://hlinksldjump"/>
            <a:extLst>
              <a:ext uri="{FF2B5EF4-FFF2-40B4-BE49-F238E27FC236}">
                <a16:creationId xmlns:a16="http://schemas.microsoft.com/office/drawing/2014/main" id="{EF278E7C-A347-4A4C-90C7-EC274F47FBFA}"/>
              </a:ext>
            </a:extLst>
          </p:cNvPr>
          <p:cNvSpPr/>
          <p:nvPr/>
        </p:nvSpPr>
        <p:spPr bwMode="auto">
          <a:xfrm>
            <a:off x="2155256" y="925755"/>
            <a:ext cx="317887" cy="20668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9" name="Rettangolo 8">
            <a:hlinkClick r:id="rId7" action="ppaction://hlinksldjump"/>
            <a:extLst>
              <a:ext uri="{FF2B5EF4-FFF2-40B4-BE49-F238E27FC236}">
                <a16:creationId xmlns:a16="http://schemas.microsoft.com/office/drawing/2014/main" id="{2C4354F9-3134-44B3-98B0-A6B47EA1675B}"/>
              </a:ext>
            </a:extLst>
          </p:cNvPr>
          <p:cNvSpPr/>
          <p:nvPr/>
        </p:nvSpPr>
        <p:spPr bwMode="auto">
          <a:xfrm>
            <a:off x="2155256" y="1173401"/>
            <a:ext cx="317887" cy="9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10" name="Rettangolo 9">
            <a:hlinkClick r:id="rId8" action="ppaction://hlinksldjump"/>
            <a:extLst>
              <a:ext uri="{FF2B5EF4-FFF2-40B4-BE49-F238E27FC236}">
                <a16:creationId xmlns:a16="http://schemas.microsoft.com/office/drawing/2014/main" id="{4783C8EF-2586-4119-BB74-718B4BE48A60}"/>
              </a:ext>
            </a:extLst>
          </p:cNvPr>
          <p:cNvSpPr/>
          <p:nvPr/>
        </p:nvSpPr>
        <p:spPr bwMode="auto">
          <a:xfrm>
            <a:off x="2155256" y="1294844"/>
            <a:ext cx="317887" cy="9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11" name="Rettangolo 10">
            <a:hlinkClick r:id="rId9" action="ppaction://hlinksldjump"/>
            <a:extLst>
              <a:ext uri="{FF2B5EF4-FFF2-40B4-BE49-F238E27FC236}">
                <a16:creationId xmlns:a16="http://schemas.microsoft.com/office/drawing/2014/main" id="{5D7B8D44-C7D6-4AF9-961F-18A9D40058D4}"/>
              </a:ext>
            </a:extLst>
          </p:cNvPr>
          <p:cNvSpPr/>
          <p:nvPr/>
        </p:nvSpPr>
        <p:spPr bwMode="auto">
          <a:xfrm>
            <a:off x="2155256" y="1411525"/>
            <a:ext cx="317887" cy="342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12" name="Rettangolo 11">
            <a:hlinkClick r:id="rId10" action="ppaction://hlinksldjump"/>
            <a:extLst>
              <a:ext uri="{FF2B5EF4-FFF2-40B4-BE49-F238E27FC236}">
                <a16:creationId xmlns:a16="http://schemas.microsoft.com/office/drawing/2014/main" id="{EF75FB46-86E0-48B5-96C3-1BD47B52E299}"/>
              </a:ext>
            </a:extLst>
          </p:cNvPr>
          <p:cNvSpPr/>
          <p:nvPr/>
        </p:nvSpPr>
        <p:spPr bwMode="auto">
          <a:xfrm>
            <a:off x="2155256" y="1773826"/>
            <a:ext cx="317887" cy="9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13" name="Rettangolo 12">
            <a:hlinkClick r:id="rId11" action="ppaction://hlinksldjump"/>
            <a:extLst>
              <a:ext uri="{FF2B5EF4-FFF2-40B4-BE49-F238E27FC236}">
                <a16:creationId xmlns:a16="http://schemas.microsoft.com/office/drawing/2014/main" id="{F30C9315-F700-4752-8A34-AE85AEE7FC64}"/>
              </a:ext>
            </a:extLst>
          </p:cNvPr>
          <p:cNvSpPr/>
          <p:nvPr/>
        </p:nvSpPr>
        <p:spPr bwMode="auto">
          <a:xfrm>
            <a:off x="2155256" y="1895269"/>
            <a:ext cx="317887" cy="21664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14" name="Rettangolo 13">
            <a:hlinkClick r:id="rId12" action="ppaction://hlinksldjump"/>
            <a:extLst>
              <a:ext uri="{FF2B5EF4-FFF2-40B4-BE49-F238E27FC236}">
                <a16:creationId xmlns:a16="http://schemas.microsoft.com/office/drawing/2014/main" id="{C9086884-BE88-43F3-952E-EEB93118C75E}"/>
              </a:ext>
            </a:extLst>
          </p:cNvPr>
          <p:cNvSpPr/>
          <p:nvPr/>
        </p:nvSpPr>
        <p:spPr bwMode="auto">
          <a:xfrm>
            <a:off x="2155256" y="2130594"/>
            <a:ext cx="317887" cy="21664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16" name="Rettangolo 15">
            <a:hlinkClick r:id="rId13" action="ppaction://hlinksldjump"/>
            <a:extLst>
              <a:ext uri="{FF2B5EF4-FFF2-40B4-BE49-F238E27FC236}">
                <a16:creationId xmlns:a16="http://schemas.microsoft.com/office/drawing/2014/main" id="{CE651CEB-56A6-4411-955C-27336F0508AB}"/>
              </a:ext>
            </a:extLst>
          </p:cNvPr>
          <p:cNvSpPr/>
          <p:nvPr/>
        </p:nvSpPr>
        <p:spPr bwMode="auto">
          <a:xfrm>
            <a:off x="2155256" y="2373361"/>
            <a:ext cx="317887" cy="9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17" name="Rettangolo 16">
            <a:hlinkClick r:id="rId14" action="ppaction://hlinksldjump"/>
            <a:extLst>
              <a:ext uri="{FF2B5EF4-FFF2-40B4-BE49-F238E27FC236}">
                <a16:creationId xmlns:a16="http://schemas.microsoft.com/office/drawing/2014/main" id="{0181C6FF-E132-46EB-9C65-D54269A9D3AB}"/>
              </a:ext>
            </a:extLst>
          </p:cNvPr>
          <p:cNvSpPr/>
          <p:nvPr/>
        </p:nvSpPr>
        <p:spPr bwMode="auto">
          <a:xfrm>
            <a:off x="2155256" y="2489480"/>
            <a:ext cx="317887" cy="9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2808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indent="92075" algn="l" eaLnBrk="0" hangingPunct="0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Confronto</a:t>
            </a:r>
            <a:r>
              <a:rPr lang="it-IT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ctr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pagina Consumi toccare l’icona 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“Confronto”.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Confronto dei consumi tra due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Dispositivi.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dirty="0">
                <a:solidFill>
                  <a:srgbClr val="146BBA"/>
                </a:solidFill>
                <a:latin typeface="Myriad Pro"/>
              </a:rPr>
              <a:t>Nota:</a:t>
            </a:r>
            <a:r>
              <a:rPr lang="it-IT" sz="650" b="0" dirty="0">
                <a:solidFill>
                  <a:srgbClr val="146BBA"/>
                </a:solidFill>
                <a:latin typeface="Myriad Pro"/>
              </a:rPr>
              <a:t> 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Selezionando due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Dispositivi non omogenei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00" b="0" dirty="0">
                <a:solidFill>
                  <a:schemeClr val="tx1"/>
                </a:solidFill>
                <a:latin typeface="Myriad Pro"/>
              </a:rPr>
              <a:t>(es. Energia Elettrica e Gas)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, il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confronto viene valorizzato in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funzione della valuta </a:t>
            </a:r>
            <a:r>
              <a:rPr lang="it-IT" sz="600" b="0" dirty="0">
                <a:solidFill>
                  <a:schemeClr val="tx1"/>
                </a:solidFill>
                <a:latin typeface="Myriad Pro"/>
              </a:rPr>
              <a:t>(€ o alta valuta)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 e non secondo l’unità di misura. Non è possibile confrontare kWh di energia e “kWh equivalenti” di gas. 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le due frecce nella parte inferiore della pagina per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visualizzare gli istogrammi di confronto in un periodo di tempo differente </a:t>
            </a:r>
            <a:r>
              <a:rPr lang="it-IT" sz="550" b="0" dirty="0">
                <a:solidFill>
                  <a:schemeClr val="tx1"/>
                </a:solidFill>
                <a:latin typeface="Myriad Pro"/>
              </a:rPr>
              <a:t>(Giorno / Mese / Anno).</a:t>
            </a: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2724151" y="1417637"/>
            <a:ext cx="118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Selezione dei due Dispositivi da confrontare</a:t>
            </a:r>
          </a:p>
        </p:txBody>
      </p:sp>
      <p:sp>
        <p:nvSpPr>
          <p:cNvPr id="49" name="CasellaDiTesto 48"/>
          <p:cNvSpPr txBox="1"/>
          <p:nvPr/>
        </p:nvSpPr>
        <p:spPr>
          <a:xfrm>
            <a:off x="2727324" y="1650949"/>
            <a:ext cx="1188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Selezione del  tipo di 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confronto tra i due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dispositivi selezionati: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Totale o Dettagliato</a:t>
            </a:r>
          </a:p>
        </p:txBody>
      </p:sp>
      <p:pic>
        <p:nvPicPr>
          <p:cNvPr id="26" name="Picture 2" descr="C:\Users\Enrico Diani\Desktop\Freccia IME per Manuali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6000" y="630000"/>
            <a:ext cx="444500" cy="461962"/>
          </a:xfrm>
          <a:prstGeom prst="rect">
            <a:avLst/>
          </a:prstGeom>
          <a:noFill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6000" y="1116000"/>
            <a:ext cx="1116000" cy="14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9475" y="2500933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Rettangolo 36"/>
          <p:cNvSpPr/>
          <p:nvPr/>
        </p:nvSpPr>
        <p:spPr bwMode="auto">
          <a:xfrm>
            <a:off x="4177613" y="1279998"/>
            <a:ext cx="828000" cy="258290"/>
          </a:xfrm>
          <a:prstGeom prst="rect">
            <a:avLst/>
          </a:prstGeom>
          <a:noFill/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38" name="Rettangolo 37"/>
          <p:cNvSpPr/>
          <p:nvPr/>
        </p:nvSpPr>
        <p:spPr bwMode="auto">
          <a:xfrm>
            <a:off x="4177613" y="1575256"/>
            <a:ext cx="828000" cy="129719"/>
          </a:xfrm>
          <a:prstGeom prst="rect">
            <a:avLst/>
          </a:prstGeom>
          <a:noFill/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cxnSp>
        <p:nvCxnSpPr>
          <p:cNvPr id="39" name="Connettore 4 38"/>
          <p:cNvCxnSpPr>
            <a:cxnSpLocks/>
            <a:stCxn id="38" idx="1"/>
          </p:cNvCxnSpPr>
          <p:nvPr/>
        </p:nvCxnSpPr>
        <p:spPr bwMode="auto">
          <a:xfrm rot="10800000" flipV="1">
            <a:off x="3680847" y="1640116"/>
            <a:ext cx="496766" cy="15890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Connettore 4 39"/>
          <p:cNvCxnSpPr>
            <a:stCxn id="37" idx="1"/>
          </p:cNvCxnSpPr>
          <p:nvPr/>
        </p:nvCxnSpPr>
        <p:spPr bwMode="auto">
          <a:xfrm rot="10800000" flipV="1">
            <a:off x="3835619" y="1409143"/>
            <a:ext cx="341995" cy="11485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print"/>
          <a:srcRect t="43610" b="44518"/>
          <a:stretch>
            <a:fillRect/>
          </a:stretch>
        </p:blipFill>
        <p:spPr bwMode="auto">
          <a:xfrm>
            <a:off x="3420000" y="558000"/>
            <a:ext cx="1116000" cy="172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1075" y="600696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Rectangle 3">
            <a:extLst>
              <a:ext uri="{FF2B5EF4-FFF2-40B4-BE49-F238E27FC236}">
                <a16:creationId xmlns:a16="http://schemas.microsoft.com/office/drawing/2014/main" id="{B041EA1C-F369-4277-AB25-D9CAEF36A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04" y="342000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0" lvl="3" indent="92075" algn="l" eaLnBrk="0" hangingPunct="0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Parziali - Gruppi e tipo di carico</a:t>
            </a:r>
            <a:r>
              <a:rPr lang="it-IT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ctr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pagina Consumi toccare l’icona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“Parziali - Gruppi e tipo di carico”.</a:t>
            </a: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Viene visualizzata la pagina con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l’elenco dei carichi “pre-definiti”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e dei carichi aggiunti dagli utenti.</a:t>
            </a: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Possibilità di scegliere un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carico filtrando le ricerca per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“Gruppo di misura”.</a:t>
            </a: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indent="1168400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marL="1168400"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Toccando un pulsante “carico” si apre la pagina dei consumi parziali del carico selezionato.</a:t>
            </a:r>
          </a:p>
          <a:p>
            <a:pPr marL="1168400"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il menu a tendina per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visualizzare gli istogrammi su un periodo di tempo differente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550" b="0" dirty="0">
                <a:solidFill>
                  <a:schemeClr val="tx1"/>
                </a:solidFill>
                <a:latin typeface="Myriad Pro"/>
              </a:rPr>
              <a:t>(Giorno, Mese, Anno)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.</a:t>
            </a:r>
          </a:p>
        </p:txBody>
      </p:sp>
      <p:pic>
        <p:nvPicPr>
          <p:cNvPr id="42" name="Picture 2" descr="C:\Users\Enrico Diani\Desktop\Freccia IME per Manuali Small.png">
            <a:extLst>
              <a:ext uri="{FF2B5EF4-FFF2-40B4-BE49-F238E27FC236}">
                <a16:creationId xmlns:a16="http://schemas.microsoft.com/office/drawing/2014/main" id="{03086DF6-F71D-4D59-AC11-93179838E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0000" y="630000"/>
            <a:ext cx="444500" cy="461962"/>
          </a:xfrm>
          <a:prstGeom prst="rect">
            <a:avLst/>
          </a:prstGeom>
          <a:noFill/>
        </p:spPr>
      </p:pic>
      <p:pic>
        <p:nvPicPr>
          <p:cNvPr id="43" name="Picture 2">
            <a:extLst>
              <a:ext uri="{FF2B5EF4-FFF2-40B4-BE49-F238E27FC236}">
                <a16:creationId xmlns:a16="http://schemas.microsoft.com/office/drawing/2014/main" id="{3AF5B33E-6014-4D8E-BA16-31AA9C1AB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4000" y="1116000"/>
            <a:ext cx="1116000" cy="14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4" name="Forma 30">
            <a:extLst>
              <a:ext uri="{FF2B5EF4-FFF2-40B4-BE49-F238E27FC236}">
                <a16:creationId xmlns:a16="http://schemas.microsoft.com/office/drawing/2014/main" id="{4101F3A2-9E7A-4E47-95A4-342F022CE3B5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1151624" y="1391444"/>
            <a:ext cx="802508" cy="18381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Rettangolo 44">
            <a:extLst>
              <a:ext uri="{FF2B5EF4-FFF2-40B4-BE49-F238E27FC236}">
                <a16:creationId xmlns:a16="http://schemas.microsoft.com/office/drawing/2014/main" id="{BE182EB5-E92A-4EFD-B2C3-24699C4AC1DB}"/>
              </a:ext>
            </a:extLst>
          </p:cNvPr>
          <p:cNvSpPr/>
          <p:nvPr/>
        </p:nvSpPr>
        <p:spPr bwMode="auto">
          <a:xfrm>
            <a:off x="1430425" y="1277615"/>
            <a:ext cx="1080000" cy="113035"/>
          </a:xfrm>
          <a:prstGeom prst="rect">
            <a:avLst/>
          </a:prstGeom>
          <a:noFill/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pic>
        <p:nvPicPr>
          <p:cNvPr id="46" name="Picture 2" descr="C:\Users\Enrico Diani\Desktop\Freccia IME per Manuali Small.png">
            <a:extLst>
              <a:ext uri="{FF2B5EF4-FFF2-40B4-BE49-F238E27FC236}">
                <a16:creationId xmlns:a16="http://schemas.microsoft.com/office/drawing/2014/main" id="{2A0064EA-FA45-480C-A125-3EB37D114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440000" y="2340000"/>
            <a:ext cx="444500" cy="461962"/>
          </a:xfrm>
          <a:prstGeom prst="rect">
            <a:avLst/>
          </a:prstGeom>
          <a:noFill/>
        </p:spPr>
      </p:pic>
      <p:pic>
        <p:nvPicPr>
          <p:cNvPr id="47" name="Picture 2">
            <a:extLst>
              <a:ext uri="{FF2B5EF4-FFF2-40B4-BE49-F238E27FC236}">
                <a16:creationId xmlns:a16="http://schemas.microsoft.com/office/drawing/2014/main" id="{05282D94-BCE5-4AF1-8FEB-118E2E607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t="32707" b="55421"/>
          <a:stretch>
            <a:fillRect/>
          </a:stretch>
        </p:blipFill>
        <p:spPr bwMode="auto">
          <a:xfrm>
            <a:off x="774000" y="558000"/>
            <a:ext cx="1116000" cy="17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3">
            <a:extLst>
              <a:ext uri="{FF2B5EF4-FFF2-40B4-BE49-F238E27FC236}">
                <a16:creationId xmlns:a16="http://schemas.microsoft.com/office/drawing/2014/main" id="{92AD88B0-B723-4BD0-A59B-5B6E8CC2D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9975" y="600697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" name="Picture 3">
            <a:extLst>
              <a:ext uri="{FF2B5EF4-FFF2-40B4-BE49-F238E27FC236}">
                <a16:creationId xmlns:a16="http://schemas.microsoft.com/office/drawing/2014/main" id="{1184DCDF-AA24-4909-8235-B4469679B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0000" y="1799024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Immagine 52">
            <a:extLst>
              <a:ext uri="{FF2B5EF4-FFF2-40B4-BE49-F238E27FC236}">
                <a16:creationId xmlns:a16="http://schemas.microsoft.com/office/drawing/2014/main" id="{E5C98F6A-1362-472A-887E-BCD9B8FA5C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000" y="1944000"/>
            <a:ext cx="1116000" cy="1450800"/>
          </a:xfrm>
          <a:prstGeom prst="rect">
            <a:avLst/>
          </a:prstGeom>
        </p:spPr>
      </p:pic>
      <p:pic>
        <p:nvPicPr>
          <p:cNvPr id="54" name="Picture 3">
            <a:extLst>
              <a:ext uri="{FF2B5EF4-FFF2-40B4-BE49-F238E27FC236}">
                <a16:creationId xmlns:a16="http://schemas.microsoft.com/office/drawing/2014/main" id="{A4D91CE3-B5C6-42E4-BE23-12C3F084F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000" y="2232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Rettangolo 24">
            <a:extLst>
              <a:ext uri="{FF2B5EF4-FFF2-40B4-BE49-F238E27FC236}">
                <a16:creationId xmlns:a16="http://schemas.microsoft.com/office/drawing/2014/main" id="{47B91090-CE3C-412B-B81B-1D788AE59BCD}"/>
              </a:ext>
            </a:extLst>
          </p:cNvPr>
          <p:cNvSpPr/>
          <p:nvPr/>
        </p:nvSpPr>
        <p:spPr>
          <a:xfrm>
            <a:off x="3524250" y="33341"/>
            <a:ext cx="1735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7 Utilizzo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indent="92075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Dettagli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ctr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pagina Consumi toccare l’icona 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“Dettagli”.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Viene visualizzata la pagina con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l’elenco dei Dispositivi.</a:t>
            </a:r>
          </a:p>
          <a:p>
            <a:pPr indent="-457200"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La pagina mostra i Dispositivi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configurati dall’utente con le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caratteristiche e le icone di stato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proprie di ciascun dispositivo</a:t>
            </a: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 'possibile selezionare un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dispositivo per “Gruppi”, “Carichi”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o “Tutti i dispositivi”.</a:t>
            </a:r>
          </a:p>
        </p:txBody>
      </p:sp>
      <p:pic>
        <p:nvPicPr>
          <p:cNvPr id="105" name="Picture 2" descr="C:\Users\Enrico Diani\Desktop\Freccia IME per Manuali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0000" y="630000"/>
            <a:ext cx="444500" cy="461962"/>
          </a:xfrm>
          <a:prstGeom prst="rect">
            <a:avLst/>
          </a:prstGeom>
          <a:noFill/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print"/>
          <a:srcRect t="54512" b="33616"/>
          <a:stretch>
            <a:fillRect/>
          </a:stretch>
        </p:blipFill>
        <p:spPr bwMode="auto">
          <a:xfrm>
            <a:off x="774000" y="558000"/>
            <a:ext cx="1116000" cy="17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4991" y="603078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5" name="Immagine 154">
            <a:extLst>
              <a:ext uri="{FF2B5EF4-FFF2-40B4-BE49-F238E27FC236}">
                <a16:creationId xmlns:a16="http://schemas.microsoft.com/office/drawing/2014/main" id="{0E75D778-CC0C-4C1A-86BB-17CA87EF3F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4000" y="1116000"/>
            <a:ext cx="1116000" cy="1452466"/>
          </a:xfrm>
          <a:prstGeom prst="rect">
            <a:avLst/>
          </a:prstGeom>
        </p:spPr>
      </p:pic>
      <p:sp>
        <p:nvSpPr>
          <p:cNvPr id="156" name="Rettangolo 155">
            <a:extLst>
              <a:ext uri="{FF2B5EF4-FFF2-40B4-BE49-F238E27FC236}">
                <a16:creationId xmlns:a16="http://schemas.microsoft.com/office/drawing/2014/main" id="{3075B63D-FA03-4B71-9B47-AD4AA32ECE42}"/>
              </a:ext>
            </a:extLst>
          </p:cNvPr>
          <p:cNvSpPr/>
          <p:nvPr/>
        </p:nvSpPr>
        <p:spPr bwMode="auto">
          <a:xfrm>
            <a:off x="1429683" y="1263079"/>
            <a:ext cx="1080000" cy="132878"/>
          </a:xfrm>
          <a:prstGeom prst="rect">
            <a:avLst/>
          </a:prstGeom>
          <a:noFill/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rgbClr val="146BBA"/>
              </a:solidFill>
              <a:effectLst/>
              <a:latin typeface="Arial" charset="0"/>
            </a:endParaRPr>
          </a:p>
        </p:txBody>
      </p:sp>
      <p:cxnSp>
        <p:nvCxnSpPr>
          <p:cNvPr id="157" name="Forma 108">
            <a:extLst>
              <a:ext uri="{FF2B5EF4-FFF2-40B4-BE49-F238E27FC236}">
                <a16:creationId xmlns:a16="http://schemas.microsoft.com/office/drawing/2014/main" id="{A7AB4BF1-A7EE-46A2-BF08-DB75BF7C98FC}"/>
              </a:ext>
            </a:extLst>
          </p:cNvPr>
          <p:cNvCxnSpPr>
            <a:stCxn id="156" idx="2"/>
          </p:cNvCxnSpPr>
          <p:nvPr/>
        </p:nvCxnSpPr>
        <p:spPr bwMode="auto">
          <a:xfrm rot="5400000">
            <a:off x="1420444" y="1157868"/>
            <a:ext cx="311151" cy="78732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Rectangle 3">
            <a:extLst>
              <a:ext uri="{FF2B5EF4-FFF2-40B4-BE49-F238E27FC236}">
                <a16:creationId xmlns:a16="http://schemas.microsoft.com/office/drawing/2014/main" id="{AA56FFA7-25FB-44AB-A7BD-55C09654A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indent="92075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Descrizione del pulsante di selezione del Dispositivo</a:t>
            </a: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ctr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88900" indent="-88900"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Indirizzo Modbus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(Indirizzo Modbus - Posizione per contatori con uscita impulsi o Indirizzo Modbus - Indicazione del tipo di dispositivo virtuale per la funzione Master/Slave)</a:t>
            </a:r>
          </a:p>
          <a:p>
            <a:pPr marL="90000" indent="-90000"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Nome del Dispositivo</a:t>
            </a:r>
          </a:p>
          <a:p>
            <a:pPr marL="90000" indent="-90000" algn="l">
              <a:spcBef>
                <a:spcPts val="100"/>
              </a:spcBef>
              <a:spcAft>
                <a:spcPts val="40"/>
              </a:spcAft>
              <a:buFontTx/>
              <a:buAutoNum type="arabicPeriod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Simbolo delle funzioni associate al dispositivo</a:t>
            </a:r>
          </a:p>
          <a:p>
            <a:pPr indent="25200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Misura	Stato</a:t>
            </a:r>
          </a:p>
          <a:p>
            <a:pPr marL="0" lvl="1" indent="252000" algn="l">
              <a:spcBef>
                <a:spcPts val="100"/>
              </a:spcBef>
              <a:spcAft>
                <a:spcPts val="40"/>
              </a:spcAft>
              <a:defRPr/>
            </a:pPr>
            <a:endParaRPr lang="it-IT" sz="20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1" indent="252000" algn="l">
              <a:spcBef>
                <a:spcPts val="100"/>
              </a:spcBef>
              <a:spcAft>
                <a:spcPts val="5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Comando	Funzionalità di collegamento</a:t>
            </a:r>
          </a:p>
          <a:p>
            <a:pPr marL="90488" indent="-90488" algn="l">
              <a:spcBef>
                <a:spcPts val="100"/>
              </a:spcBef>
              <a:spcAft>
                <a:spcPts val="40"/>
              </a:spcAft>
              <a:buFont typeface="+mj-lt"/>
              <a:buAutoNum type="arabicPeriod" startAt="4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Questo simbolo appare solo se il dispositivo integrali la funzione di stato relativa a un dispositivo di protezione e mostra lo stato dell'interruttore</a:t>
            </a:r>
          </a:p>
          <a:p>
            <a:pPr marL="72000" indent="18000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Aperto</a:t>
            </a:r>
          </a:p>
          <a:p>
            <a:pPr marL="72000" indent="18000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Chiuso</a:t>
            </a:r>
          </a:p>
          <a:p>
            <a:pPr marL="72000" indent="18000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Scattato</a:t>
            </a:r>
          </a:p>
          <a:p>
            <a:pPr marL="90488" lvl="0" indent="-90488" algn="l">
              <a:spcBef>
                <a:spcPts val="100"/>
              </a:spcBef>
              <a:spcAft>
                <a:spcPts val="40"/>
              </a:spcAft>
              <a:buFont typeface="+mj-lt"/>
              <a:buAutoNum type="arabicPeriod" startAt="5"/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Stato del dispositivo</a:t>
            </a:r>
          </a:p>
          <a:p>
            <a:pPr marL="252000" lvl="1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On</a:t>
            </a:r>
          </a:p>
          <a:p>
            <a:pPr marL="252000" lvl="1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Off</a:t>
            </a:r>
          </a:p>
          <a:p>
            <a:pPr marL="252000" lvl="1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Errore di comunicazione</a:t>
            </a:r>
          </a:p>
          <a:p>
            <a:pPr marL="0" lvl="1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1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procedura per attivare o disattivare (ON/OFF) un dispositivo è descritta nel “Manuale utente“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(§ 7.12.1)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.</a:t>
            </a:r>
          </a:p>
          <a:p>
            <a:pPr marL="0" lvl="1" algn="l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it-IT" sz="5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pic>
        <p:nvPicPr>
          <p:cNvPr id="40" name="Picture 2" descr="C:\Users\enrico diani\Desktop\Segni grafici\Icons-measure-new-set\background-red\FAULT.png">
            <a:extLst>
              <a:ext uri="{FF2B5EF4-FFF2-40B4-BE49-F238E27FC236}">
                <a16:creationId xmlns:a16="http://schemas.microsoft.com/office/drawing/2014/main" id="{C84AFD19-6A9B-4F05-96EB-480ED7A4E9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6000" y="2363935"/>
            <a:ext cx="126000" cy="126000"/>
          </a:xfrm>
          <a:prstGeom prst="rect">
            <a:avLst/>
          </a:prstGeom>
          <a:noFill/>
        </p:spPr>
      </p:pic>
      <p:pic>
        <p:nvPicPr>
          <p:cNvPr id="41" name="Picture 3" descr="C:\Users\enrico diani\Desktop\Segni grafici\Icons-measure-new-set\background-red\OFF.png">
            <a:extLst>
              <a:ext uri="{FF2B5EF4-FFF2-40B4-BE49-F238E27FC236}">
                <a16:creationId xmlns:a16="http://schemas.microsoft.com/office/drawing/2014/main" id="{4844BCC7-48F1-4B39-8B8D-F56A58932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6000" y="2247459"/>
            <a:ext cx="126000" cy="126000"/>
          </a:xfrm>
          <a:prstGeom prst="rect">
            <a:avLst/>
          </a:prstGeom>
          <a:noFill/>
        </p:spPr>
      </p:pic>
      <p:pic>
        <p:nvPicPr>
          <p:cNvPr id="42" name="Picture 4" descr="C:\Users\enrico diani\Desktop\Segni grafici\Icons-measure-new-set\background-red\ON.png">
            <a:extLst>
              <a:ext uri="{FF2B5EF4-FFF2-40B4-BE49-F238E27FC236}">
                <a16:creationId xmlns:a16="http://schemas.microsoft.com/office/drawing/2014/main" id="{D0AEBC78-4172-4AB1-8A58-573E2BCF65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6000" y="2130983"/>
            <a:ext cx="126000" cy="126000"/>
          </a:xfrm>
          <a:prstGeom prst="rect">
            <a:avLst/>
          </a:prstGeom>
          <a:noFill/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432C5162-7DCD-40C2-A206-039CC5726D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00000" y="1564410"/>
            <a:ext cx="111600" cy="1255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E7FBE3D2-DD4E-489B-879C-31176AF1B0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00000" y="1706027"/>
            <a:ext cx="111600" cy="1116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Immagine 44">
            <a:extLst>
              <a:ext uri="{FF2B5EF4-FFF2-40B4-BE49-F238E27FC236}">
                <a16:creationId xmlns:a16="http://schemas.microsoft.com/office/drawing/2014/main" id="{EB040D29-2BE4-4648-BBA8-743A70918A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00914" y="1706027"/>
            <a:ext cx="111600" cy="1116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Immagine 45">
            <a:extLst>
              <a:ext uri="{FF2B5EF4-FFF2-40B4-BE49-F238E27FC236}">
                <a16:creationId xmlns:a16="http://schemas.microsoft.com/office/drawing/2014/main" id="{892FA6E8-831C-4131-ADDE-21865E23D2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16000" y="1682046"/>
            <a:ext cx="111600" cy="15858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Immagine 46">
            <a:extLst>
              <a:ext uri="{FF2B5EF4-FFF2-40B4-BE49-F238E27FC236}">
                <a16:creationId xmlns:a16="http://schemas.microsoft.com/office/drawing/2014/main" id="{308C2B5B-9C53-486F-8277-48F0899EAFA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16000" y="1553722"/>
            <a:ext cx="111600" cy="11589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Immagine 47">
            <a:extLst>
              <a:ext uri="{FF2B5EF4-FFF2-40B4-BE49-F238E27FC236}">
                <a16:creationId xmlns:a16="http://schemas.microsoft.com/office/drawing/2014/main" id="{D4E744B1-E631-471D-AAC5-6B947624CC7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16000" y="2586938"/>
            <a:ext cx="111600" cy="976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Immagine 48">
            <a:extLst>
              <a:ext uri="{FF2B5EF4-FFF2-40B4-BE49-F238E27FC236}">
                <a16:creationId xmlns:a16="http://schemas.microsoft.com/office/drawing/2014/main" id="{3E9FC1E6-9F19-4755-A63E-079F4D6EA5D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16000" y="2822227"/>
            <a:ext cx="111600" cy="10267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Immagine 49">
            <a:extLst>
              <a:ext uri="{FF2B5EF4-FFF2-40B4-BE49-F238E27FC236}">
                <a16:creationId xmlns:a16="http://schemas.microsoft.com/office/drawing/2014/main" id="{3E995B14-1815-468D-838B-B036C03292E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916000" y="2696479"/>
            <a:ext cx="111600" cy="10713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7C321487-2987-4C56-935B-CCF1472E299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20000" y="619200"/>
            <a:ext cx="1200000" cy="288000"/>
          </a:xfrm>
          <a:prstGeom prst="rect">
            <a:avLst/>
          </a:prstGeom>
        </p:spPr>
      </p:pic>
      <p:sp>
        <p:nvSpPr>
          <p:cNvPr id="52" name="CasellaDiTesto 17">
            <a:extLst>
              <a:ext uri="{FF2B5EF4-FFF2-40B4-BE49-F238E27FC236}">
                <a16:creationId xmlns:a16="http://schemas.microsoft.com/office/drawing/2014/main" id="{C5F0D79C-8111-449F-962A-5B778255E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444" y="886817"/>
            <a:ext cx="130175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4</a:t>
            </a:r>
          </a:p>
        </p:txBody>
      </p:sp>
      <p:sp>
        <p:nvSpPr>
          <p:cNvPr id="53" name="CasellaDiTesto 17">
            <a:extLst>
              <a:ext uri="{FF2B5EF4-FFF2-40B4-BE49-F238E27FC236}">
                <a16:creationId xmlns:a16="http://schemas.microsoft.com/office/drawing/2014/main" id="{C5C30CE3-BC4C-48D8-AAD5-8D3BB9201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6198" y="884437"/>
            <a:ext cx="130175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5</a:t>
            </a:r>
          </a:p>
        </p:txBody>
      </p:sp>
      <p:sp>
        <p:nvSpPr>
          <p:cNvPr id="54" name="CasellaDiTesto 17">
            <a:extLst>
              <a:ext uri="{FF2B5EF4-FFF2-40B4-BE49-F238E27FC236}">
                <a16:creationId xmlns:a16="http://schemas.microsoft.com/office/drawing/2014/main" id="{84A5050D-3572-4977-867F-BBB633CE4D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4316" y="460569"/>
            <a:ext cx="130175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3</a:t>
            </a:r>
          </a:p>
        </p:txBody>
      </p:sp>
      <p:grpSp>
        <p:nvGrpSpPr>
          <p:cNvPr id="55" name="Gruppo 54">
            <a:extLst>
              <a:ext uri="{FF2B5EF4-FFF2-40B4-BE49-F238E27FC236}">
                <a16:creationId xmlns:a16="http://schemas.microsoft.com/office/drawing/2014/main" id="{E7B97A63-7359-4FB2-BA98-713A37AFB039}"/>
              </a:ext>
            </a:extLst>
          </p:cNvPr>
          <p:cNvGrpSpPr/>
          <p:nvPr/>
        </p:nvGrpSpPr>
        <p:grpSpPr>
          <a:xfrm>
            <a:off x="4135828" y="552640"/>
            <a:ext cx="110105" cy="108000"/>
            <a:chOff x="4158846" y="566929"/>
            <a:chExt cx="110105" cy="108000"/>
          </a:xfrm>
        </p:grpSpPr>
        <p:cxnSp>
          <p:nvCxnSpPr>
            <p:cNvPr id="56" name="Connettore 1 67">
              <a:extLst>
                <a:ext uri="{FF2B5EF4-FFF2-40B4-BE49-F238E27FC236}">
                  <a16:creationId xmlns:a16="http://schemas.microsoft.com/office/drawing/2014/main" id="{9A809E84-248B-4DC3-BB5C-A75242717834}"/>
                </a:ext>
              </a:extLst>
            </p:cNvPr>
            <p:cNvCxnSpPr/>
            <p:nvPr/>
          </p:nvCxnSpPr>
          <p:spPr>
            <a:xfrm rot="5400000">
              <a:off x="4214951" y="620929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ttore 1 68">
              <a:extLst>
                <a:ext uri="{FF2B5EF4-FFF2-40B4-BE49-F238E27FC236}">
                  <a16:creationId xmlns:a16="http://schemas.microsoft.com/office/drawing/2014/main" id="{458AF94B-B9F4-4E9B-8A7D-63EB2E1CA74F}"/>
                </a:ext>
              </a:extLst>
            </p:cNvPr>
            <p:cNvCxnSpPr/>
            <p:nvPr/>
          </p:nvCxnSpPr>
          <p:spPr>
            <a:xfrm flipH="1">
              <a:off x="4158846" y="572255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8" name="Gruppo 57">
            <a:extLst>
              <a:ext uri="{FF2B5EF4-FFF2-40B4-BE49-F238E27FC236}">
                <a16:creationId xmlns:a16="http://schemas.microsoft.com/office/drawing/2014/main" id="{FE32D1CE-3F7D-452B-BF96-A4F5E8E6B0BF}"/>
              </a:ext>
            </a:extLst>
          </p:cNvPr>
          <p:cNvGrpSpPr/>
          <p:nvPr/>
        </p:nvGrpSpPr>
        <p:grpSpPr>
          <a:xfrm flipV="1">
            <a:off x="4050102" y="878873"/>
            <a:ext cx="110105" cy="108000"/>
            <a:chOff x="4158846" y="566929"/>
            <a:chExt cx="110105" cy="108000"/>
          </a:xfrm>
        </p:grpSpPr>
        <p:cxnSp>
          <p:nvCxnSpPr>
            <p:cNvPr id="59" name="Connettore 1 70">
              <a:extLst>
                <a:ext uri="{FF2B5EF4-FFF2-40B4-BE49-F238E27FC236}">
                  <a16:creationId xmlns:a16="http://schemas.microsoft.com/office/drawing/2014/main" id="{0D81720E-E3CE-4536-A215-201E17136F9D}"/>
                </a:ext>
              </a:extLst>
            </p:cNvPr>
            <p:cNvCxnSpPr/>
            <p:nvPr/>
          </p:nvCxnSpPr>
          <p:spPr>
            <a:xfrm rot="5400000">
              <a:off x="4214951" y="620929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Connettore 1 71">
              <a:extLst>
                <a:ext uri="{FF2B5EF4-FFF2-40B4-BE49-F238E27FC236}">
                  <a16:creationId xmlns:a16="http://schemas.microsoft.com/office/drawing/2014/main" id="{FC803C34-B69B-4294-9CA0-5D77E14A0206}"/>
                </a:ext>
              </a:extLst>
            </p:cNvPr>
            <p:cNvCxnSpPr/>
            <p:nvPr/>
          </p:nvCxnSpPr>
          <p:spPr>
            <a:xfrm flipH="1">
              <a:off x="4158846" y="569874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uppo 60">
            <a:extLst>
              <a:ext uri="{FF2B5EF4-FFF2-40B4-BE49-F238E27FC236}">
                <a16:creationId xmlns:a16="http://schemas.microsoft.com/office/drawing/2014/main" id="{CC1D471D-0D6A-4D72-8419-62717E120F3E}"/>
              </a:ext>
            </a:extLst>
          </p:cNvPr>
          <p:cNvGrpSpPr/>
          <p:nvPr/>
        </p:nvGrpSpPr>
        <p:grpSpPr>
          <a:xfrm flipH="1" flipV="1">
            <a:off x="4327124" y="878873"/>
            <a:ext cx="110105" cy="108000"/>
            <a:chOff x="4158846" y="566929"/>
            <a:chExt cx="110105" cy="108000"/>
          </a:xfrm>
        </p:grpSpPr>
        <p:cxnSp>
          <p:nvCxnSpPr>
            <p:cNvPr id="62" name="Connettore 1 73">
              <a:extLst>
                <a:ext uri="{FF2B5EF4-FFF2-40B4-BE49-F238E27FC236}">
                  <a16:creationId xmlns:a16="http://schemas.microsoft.com/office/drawing/2014/main" id="{8604D383-04DC-499E-91B6-ADC1A5990361}"/>
                </a:ext>
              </a:extLst>
            </p:cNvPr>
            <p:cNvCxnSpPr/>
            <p:nvPr/>
          </p:nvCxnSpPr>
          <p:spPr>
            <a:xfrm rot="5400000">
              <a:off x="4214951" y="620929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Connettore 1 74">
              <a:extLst>
                <a:ext uri="{FF2B5EF4-FFF2-40B4-BE49-F238E27FC236}">
                  <a16:creationId xmlns:a16="http://schemas.microsoft.com/office/drawing/2014/main" id="{76B024BB-5FF4-42A4-8998-1D015673D9C8}"/>
                </a:ext>
              </a:extLst>
            </p:cNvPr>
            <p:cNvCxnSpPr/>
            <p:nvPr/>
          </p:nvCxnSpPr>
          <p:spPr>
            <a:xfrm flipH="1">
              <a:off x="4158846" y="569874"/>
              <a:ext cx="10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C5733BA6-6E74-446E-9757-A4A3C41A53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4194" y="593579"/>
            <a:ext cx="109537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650" b="0" kern="0">
                <a:solidFill>
                  <a:schemeClr val="tx1"/>
                </a:solidFill>
                <a:latin typeface="Myriad Pro"/>
                <a:cs typeface="Calibri" pitchFamily="34" charset="0"/>
              </a:rPr>
              <a:t>2</a:t>
            </a:r>
          </a:p>
        </p:txBody>
      </p:sp>
      <p:sp>
        <p:nvSpPr>
          <p:cNvPr id="65" name="CasellaDiTesto 20">
            <a:extLst>
              <a:ext uri="{FF2B5EF4-FFF2-40B4-BE49-F238E27FC236}">
                <a16:creationId xmlns:a16="http://schemas.microsoft.com/office/drawing/2014/main" id="{801823BA-6E55-456F-9587-991C2ADB7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006" y="734184"/>
            <a:ext cx="107723" cy="19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650" b="0" kern="0">
                <a:solidFill>
                  <a:schemeClr val="tx1"/>
                </a:solidFill>
                <a:latin typeface="Myriad Pro"/>
                <a:cs typeface="Calibri" pitchFamily="34" charset="0"/>
              </a:rPr>
              <a:t>1</a:t>
            </a:r>
          </a:p>
        </p:txBody>
      </p:sp>
      <p:cxnSp>
        <p:nvCxnSpPr>
          <p:cNvPr id="66" name="Connettore 1 77">
            <a:extLst>
              <a:ext uri="{FF2B5EF4-FFF2-40B4-BE49-F238E27FC236}">
                <a16:creationId xmlns:a16="http://schemas.microsoft.com/office/drawing/2014/main" id="{98ABB72F-F37B-41FE-93D9-52987E67F8EF}"/>
              </a:ext>
            </a:extLst>
          </p:cNvPr>
          <p:cNvCxnSpPr/>
          <p:nvPr/>
        </p:nvCxnSpPr>
        <p:spPr>
          <a:xfrm>
            <a:off x="3195320" y="829662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ttore 1 78">
            <a:extLst>
              <a:ext uri="{FF2B5EF4-FFF2-40B4-BE49-F238E27FC236}">
                <a16:creationId xmlns:a16="http://schemas.microsoft.com/office/drawing/2014/main" id="{2716922A-07C3-4591-924C-B0C0FC23C521}"/>
              </a:ext>
            </a:extLst>
          </p:cNvPr>
          <p:cNvCxnSpPr/>
          <p:nvPr/>
        </p:nvCxnSpPr>
        <p:spPr>
          <a:xfrm>
            <a:off x="3195320" y="689170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>
            <a:extLst>
              <a:ext uri="{FF2B5EF4-FFF2-40B4-BE49-F238E27FC236}">
                <a16:creationId xmlns:a16="http://schemas.microsoft.com/office/drawing/2014/main" id="{7B95A2ED-4DF5-41E4-8061-98AE75635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255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pagina Dispositivi toccare un pulsante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“Dispositivo”.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Viene visualizzata la pagina di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dettaglio del dispositivo selezionato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pagina è divisa un due sezioni: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sezione         è l'area in cui è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possibile selezionare due pagine:</a:t>
            </a:r>
          </a:p>
          <a:p>
            <a:pPr indent="-36000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Misura: visualizzazione delle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misure effettuate da un dispositivo:</a:t>
            </a:r>
          </a:p>
          <a:p>
            <a:pPr marL="34925" indent="-34925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‐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Dispositivi di misura dell’Energia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elettrica: Energia, Potenza,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Tensioni / Correnti / Frequenza,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THD </a:t>
            </a: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(se disponibile)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, Armoniche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(se disponibili)</a:t>
            </a:r>
            <a:br>
              <a:rPr lang="it-IT" sz="5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Nota: 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per i dispositivi “Generici”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 misura/conteggio e per i Dispositivi “Virtuali” creati con la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funzione Master/Slave, sono disponibili solo gli istogrammi dell’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energia.</a:t>
            </a:r>
          </a:p>
          <a:p>
            <a:pPr marL="34925" indent="-34925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‐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Contatori di Acqua: consumi di Acqua</a:t>
            </a:r>
          </a:p>
          <a:p>
            <a:pPr marL="34925" indent="-34925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‐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Contatori di Gas: consumi di Gas</a:t>
            </a:r>
          </a:p>
          <a:p>
            <a:pPr indent="36000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tabLst>
                <a:tab pos="72000" algn="l"/>
              </a:tabLs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Stato/Com.: pagina dedicata ai dispositivi NEMO SX; visualizzazione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dello stato per ciascun dispositivo/gruppo di dispositivi NEMO SX</a:t>
            </a:r>
          </a:p>
          <a:p>
            <a:pPr algn="l">
              <a:spcBef>
                <a:spcPts val="100"/>
              </a:spcBef>
              <a:spcAft>
                <a:spcPts val="40"/>
              </a:spcAft>
              <a:tabLst>
                <a:tab pos="72000" algn="l"/>
              </a:tabLs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sezione         mostra gli istogrammi dei consumi, i valori misurati dal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dispositivo selezionato e le icone di stato. </a:t>
            </a:r>
          </a:p>
        </p:txBody>
      </p:sp>
      <p:sp>
        <p:nvSpPr>
          <p:cNvPr id="44" name="Ovale 43">
            <a:extLst>
              <a:ext uri="{FF2B5EF4-FFF2-40B4-BE49-F238E27FC236}">
                <a16:creationId xmlns:a16="http://schemas.microsoft.com/office/drawing/2014/main" id="{9881A639-2215-45E4-9731-A306A40E26E3}"/>
              </a:ext>
            </a:extLst>
          </p:cNvPr>
          <p:cNvSpPr>
            <a:spLocks noChangeAspect="1"/>
          </p:cNvSpPr>
          <p:nvPr/>
        </p:nvSpPr>
        <p:spPr bwMode="auto">
          <a:xfrm>
            <a:off x="514605" y="3209678"/>
            <a:ext cx="126000" cy="126000"/>
          </a:xfrm>
          <a:prstGeom prst="ellipse">
            <a:avLst/>
          </a:prstGeom>
          <a:solidFill>
            <a:srgbClr val="146BB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r>
              <a:rPr kumimoji="0" lang="it-IT" sz="65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B</a:t>
            </a:r>
          </a:p>
        </p:txBody>
      </p:sp>
      <p:pic>
        <p:nvPicPr>
          <p:cNvPr id="45" name="Immagine 44">
            <a:extLst>
              <a:ext uri="{FF2B5EF4-FFF2-40B4-BE49-F238E27FC236}">
                <a16:creationId xmlns:a16="http://schemas.microsoft.com/office/drawing/2014/main" id="{638D6601-6D9F-49DA-AB8B-0026C2C2AA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799" r="11291" b="61611"/>
          <a:stretch/>
        </p:blipFill>
        <p:spPr>
          <a:xfrm>
            <a:off x="817120" y="396000"/>
            <a:ext cx="990000" cy="270000"/>
          </a:xfrm>
          <a:prstGeom prst="rect">
            <a:avLst/>
          </a:prstGeom>
        </p:spPr>
      </p:pic>
      <p:pic>
        <p:nvPicPr>
          <p:cNvPr id="46" name="Picture 3">
            <a:extLst>
              <a:ext uri="{FF2B5EF4-FFF2-40B4-BE49-F238E27FC236}">
                <a16:creationId xmlns:a16="http://schemas.microsoft.com/office/drawing/2014/main" id="{1CC01B1A-3625-4454-98F0-4A400C3A9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0195" y="46736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2" descr="C:\Users\Enrico Diani\Desktop\Freccia IME per Manuali Small.png">
            <a:extLst>
              <a:ext uri="{FF2B5EF4-FFF2-40B4-BE49-F238E27FC236}">
                <a16:creationId xmlns:a16="http://schemas.microsoft.com/office/drawing/2014/main" id="{DE598699-C1D8-4387-B1FE-60C5C9BED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1520" y="518400"/>
            <a:ext cx="444500" cy="461962"/>
          </a:xfrm>
          <a:prstGeom prst="rect">
            <a:avLst/>
          </a:prstGeom>
          <a:noFill/>
        </p:spPr>
      </p:pic>
      <p:sp>
        <p:nvSpPr>
          <p:cNvPr id="52" name="Ovale 51">
            <a:extLst>
              <a:ext uri="{FF2B5EF4-FFF2-40B4-BE49-F238E27FC236}">
                <a16:creationId xmlns:a16="http://schemas.microsoft.com/office/drawing/2014/main" id="{C4350C14-9468-45B9-B2A1-4E3FCAA9947A}"/>
              </a:ext>
            </a:extLst>
          </p:cNvPr>
          <p:cNvSpPr>
            <a:spLocks noChangeAspect="1"/>
          </p:cNvSpPr>
          <p:nvPr/>
        </p:nvSpPr>
        <p:spPr bwMode="auto">
          <a:xfrm>
            <a:off x="512729" y="1473095"/>
            <a:ext cx="126000" cy="126000"/>
          </a:xfrm>
          <a:prstGeom prst="ellipse">
            <a:avLst/>
          </a:prstGeom>
          <a:solidFill>
            <a:srgbClr val="146BB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r>
              <a:rPr kumimoji="0" lang="it-IT" sz="6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A</a:t>
            </a:r>
          </a:p>
        </p:txBody>
      </p:sp>
      <p:pic>
        <p:nvPicPr>
          <p:cNvPr id="53" name="Immagine 52">
            <a:extLst>
              <a:ext uri="{FF2B5EF4-FFF2-40B4-BE49-F238E27FC236}">
                <a16:creationId xmlns:a16="http://schemas.microsoft.com/office/drawing/2014/main" id="{F31CAC7D-F382-41F0-83C2-3543A07D90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2000" y="972000"/>
            <a:ext cx="1116000" cy="1450800"/>
          </a:xfrm>
          <a:prstGeom prst="rect">
            <a:avLst/>
          </a:prstGeom>
        </p:spPr>
      </p:pic>
      <p:sp>
        <p:nvSpPr>
          <p:cNvPr id="54" name="Ovale 53">
            <a:extLst>
              <a:ext uri="{FF2B5EF4-FFF2-40B4-BE49-F238E27FC236}">
                <a16:creationId xmlns:a16="http://schemas.microsoft.com/office/drawing/2014/main" id="{A92F6B09-AC81-4BC3-A9EC-9D92865155E5}"/>
              </a:ext>
            </a:extLst>
          </p:cNvPr>
          <p:cNvSpPr>
            <a:spLocks noChangeAspect="1"/>
          </p:cNvSpPr>
          <p:nvPr/>
        </p:nvSpPr>
        <p:spPr bwMode="auto">
          <a:xfrm>
            <a:off x="1908000" y="1188000"/>
            <a:ext cx="126000" cy="126000"/>
          </a:xfrm>
          <a:prstGeom prst="ellipse">
            <a:avLst/>
          </a:prstGeom>
          <a:solidFill>
            <a:srgbClr val="146BBA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A</a:t>
            </a:r>
          </a:p>
        </p:txBody>
      </p:sp>
      <p:sp>
        <p:nvSpPr>
          <p:cNvPr id="55" name="Ovale 54">
            <a:extLst>
              <a:ext uri="{FF2B5EF4-FFF2-40B4-BE49-F238E27FC236}">
                <a16:creationId xmlns:a16="http://schemas.microsoft.com/office/drawing/2014/main" id="{CE29A90A-212B-46C2-A9D6-55FBB7FD33D1}"/>
              </a:ext>
            </a:extLst>
          </p:cNvPr>
          <p:cNvSpPr>
            <a:spLocks noChangeAspect="1"/>
          </p:cNvSpPr>
          <p:nvPr/>
        </p:nvSpPr>
        <p:spPr bwMode="auto">
          <a:xfrm>
            <a:off x="1907975" y="1548000"/>
            <a:ext cx="126000" cy="126000"/>
          </a:xfrm>
          <a:prstGeom prst="ellipse">
            <a:avLst/>
          </a:prstGeom>
          <a:solidFill>
            <a:srgbClr val="146BBA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B</a:t>
            </a:r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8CB78845-3E3B-4A3A-A97D-5F4B2A0DCB1D}"/>
              </a:ext>
            </a:extLst>
          </p:cNvPr>
          <p:cNvSpPr/>
          <p:nvPr/>
        </p:nvSpPr>
        <p:spPr>
          <a:xfrm>
            <a:off x="3524250" y="33341"/>
            <a:ext cx="1735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7 Utilizzo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id="{B84C96D3-1371-4CD3-8A13-FDC24FB51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8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en-GB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  <a:endParaRPr lang="en-GB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en-GB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FEA2BB48-21DD-4C4E-92C8-CD65C9961F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8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en-GB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  <a:endParaRPr lang="en-GB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en-GB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27" name="Rectangle 3">
            <a:extLst>
              <a:ext uri="{FF2B5EF4-FFF2-40B4-BE49-F238E27FC236}">
                <a16:creationId xmlns:a16="http://schemas.microsoft.com/office/drawing/2014/main" id="{D25318B8-26E2-4620-ABC1-1ACA92C11C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8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en-GB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  <a:endParaRPr lang="en-GB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en-GB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20998682-C5D1-4A23-BF17-A0041E2D9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8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en-GB" sz="90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 </a:t>
            </a:r>
            <a:endParaRPr lang="en-GB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29" name="Rectangle 3">
            <a:extLst>
              <a:ext uri="{FF2B5EF4-FFF2-40B4-BE49-F238E27FC236}">
                <a16:creationId xmlns:a16="http://schemas.microsoft.com/office/drawing/2014/main" id="{6647695D-4E80-4749-951F-48ACFC0B3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251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il menu a tendina per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visualizzare gli istogrammi su un periodo di tempo differente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550" b="0" dirty="0">
                <a:solidFill>
                  <a:schemeClr val="tx1"/>
                </a:solidFill>
                <a:latin typeface="Myriad Pro"/>
              </a:rPr>
              <a:t>(Giorno, Mese, Anno)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.</a:t>
            </a: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uno dei pulsanti per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visualizzare le altre grandezze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elettriche misurate.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 panose="020B0503030403020204" pitchFamily="34" charset="0"/>
              </a:rPr>
              <a:t>Toccare le due frecce nella parte</a:t>
            </a:r>
            <a:br>
              <a:rPr lang="it-IT" sz="650" b="0" dirty="0">
                <a:solidFill>
                  <a:schemeClr val="tx1"/>
                </a:solidFill>
                <a:latin typeface="Myriad Pro" panose="020B0503030403020204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 panose="020B0503030403020204" pitchFamily="34" charset="0"/>
              </a:rPr>
              <a:t>inferiore della pagina per</a:t>
            </a:r>
            <a:br>
              <a:rPr lang="it-IT" sz="650" b="0" dirty="0">
                <a:solidFill>
                  <a:schemeClr val="tx1"/>
                </a:solidFill>
                <a:latin typeface="Myriad Pro" panose="020B0503030403020204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 panose="020B0503030403020204" pitchFamily="34" charset="0"/>
              </a:rPr>
              <a:t>visualizzare le diverse tabelle per</a:t>
            </a:r>
            <a:br>
              <a:rPr lang="it-IT" sz="650" b="0" dirty="0">
                <a:solidFill>
                  <a:schemeClr val="tx1"/>
                </a:solidFill>
                <a:latin typeface="Myriad Pro" panose="020B0503030403020204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 panose="020B0503030403020204" pitchFamily="34" charset="0"/>
              </a:rPr>
              <a:t>la grandezza elettrica selezionata</a:t>
            </a:r>
            <a:br>
              <a:rPr lang="it-IT" sz="650" b="0" dirty="0">
                <a:solidFill>
                  <a:schemeClr val="tx1"/>
                </a:solidFill>
                <a:latin typeface="Myriad Pro" panose="020B0503030403020204" pitchFamily="34" charset="0"/>
              </a:rPr>
            </a:br>
            <a:r>
              <a:rPr lang="it-IT" sz="550" b="0" dirty="0">
                <a:solidFill>
                  <a:schemeClr val="tx1"/>
                </a:solidFill>
                <a:latin typeface="Myriad Pro" panose="020B0503030403020204" pitchFamily="34" charset="0"/>
              </a:rPr>
              <a:t>(es. per la Potenza: Potenza Attiva,</a:t>
            </a:r>
            <a:br>
              <a:rPr lang="it-IT" sz="550" b="0" dirty="0">
                <a:solidFill>
                  <a:schemeClr val="tx1"/>
                </a:solidFill>
                <a:latin typeface="Myriad Pro" panose="020B0503030403020204" pitchFamily="34" charset="0"/>
              </a:rPr>
            </a:br>
            <a:r>
              <a:rPr lang="it-IT" sz="550" b="0" dirty="0">
                <a:solidFill>
                  <a:schemeClr val="tx1"/>
                </a:solidFill>
                <a:latin typeface="Myriad Pro" panose="020B0503030403020204" pitchFamily="34" charset="0"/>
              </a:rPr>
              <a:t>Reattiva e Apparente e Fattore di</a:t>
            </a:r>
            <a:br>
              <a:rPr lang="it-IT" sz="550" b="0" dirty="0">
                <a:solidFill>
                  <a:schemeClr val="tx1"/>
                </a:solidFill>
                <a:latin typeface="Myriad Pro" panose="020B0503030403020204" pitchFamily="34" charset="0"/>
              </a:rPr>
            </a:br>
            <a:r>
              <a:rPr lang="it-IT" sz="550" b="0" dirty="0">
                <a:solidFill>
                  <a:schemeClr val="tx1"/>
                </a:solidFill>
                <a:latin typeface="Myriad Pro" panose="020B0503030403020204" pitchFamily="34" charset="0"/>
              </a:rPr>
              <a:t>Potenza).</a:t>
            </a:r>
            <a:endParaRPr lang="it-IT" sz="550" b="0" kern="0" dirty="0">
              <a:solidFill>
                <a:schemeClr val="tx1"/>
              </a:solidFill>
              <a:latin typeface="Myriad Pro" panose="020B0503030403020204" pitchFamily="34" charset="0"/>
              <a:cs typeface="Calibri" pitchFamily="34" charset="0"/>
            </a:endParaRPr>
          </a:p>
        </p:txBody>
      </p:sp>
      <p:pic>
        <p:nvPicPr>
          <p:cNvPr id="30" name="Picture 3">
            <a:extLst>
              <a:ext uri="{FF2B5EF4-FFF2-40B4-BE49-F238E27FC236}">
                <a16:creationId xmlns:a16="http://schemas.microsoft.com/office/drawing/2014/main" id="{801A23E1-57FE-4A5B-B567-4372471BA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000" y="2304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EE23D34A-BED4-4DD4-A100-D49CB17C5E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2000" y="1944000"/>
            <a:ext cx="1116000" cy="1450800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AE9548F5-A340-4756-BB4A-721BED9F4D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08000" y="396000"/>
            <a:ext cx="1116000" cy="1450800"/>
          </a:xfrm>
          <a:prstGeom prst="rect">
            <a:avLst/>
          </a:prstGeom>
        </p:spPr>
      </p:pic>
      <p:pic>
        <p:nvPicPr>
          <p:cNvPr id="36" name="Picture 3">
            <a:extLst>
              <a:ext uri="{FF2B5EF4-FFF2-40B4-BE49-F238E27FC236}">
                <a16:creationId xmlns:a16="http://schemas.microsoft.com/office/drawing/2014/main" id="{4E3226A1-A54A-4DD9-A70C-98D18CAAF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0050" y="3311868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3">
            <a:extLst>
              <a:ext uri="{FF2B5EF4-FFF2-40B4-BE49-F238E27FC236}">
                <a16:creationId xmlns:a16="http://schemas.microsoft.com/office/drawing/2014/main" id="{7BDBC15F-D14E-4D62-B4FF-85EA2E737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4050" y="936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3">
            <a:extLst>
              <a:ext uri="{FF2B5EF4-FFF2-40B4-BE49-F238E27FC236}">
                <a16:creationId xmlns:a16="http://schemas.microsoft.com/office/drawing/2014/main" id="{E8B07988-28D0-464B-81C1-B6A7D59EE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000" y="2304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A3A7C45-6C4F-4D54-A559-C68C3F542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288" y="339622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  <a:t>Per i Regolatori Automatici del Fattore di Potenza ALPTEC, la pagina</a:t>
            </a:r>
            <a:b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  <a:t>“Dettagli” del menu “Consumi: info &amp; </a:t>
            </a:r>
            <a:r>
              <a:rPr lang="it-IT" sz="650" b="0" kern="0" dirty="0" err="1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  <a:t>diagrm</a:t>
            </a:r>
            <a: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  <a:t>.” è così strutturata:</a:t>
            </a: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rgbClr val="000000"/>
              </a:solidFill>
              <a:latin typeface="Myriad Pro" pitchFamily="34" charset="0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rgbClr val="000000"/>
              </a:solidFill>
              <a:latin typeface="Myriad Pro" pitchFamily="34" charset="0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rgbClr val="000000"/>
              </a:solidFill>
              <a:latin typeface="Myriad Pro" pitchFamily="34" charset="0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Nella pagina Dispositivi toccare un pulsante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”Regolatore ALPTEC”.</a:t>
            </a: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rgbClr val="000000"/>
              </a:solidFill>
              <a:latin typeface="Myriad Pro" pitchFamily="34" charset="0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Viene visualizzata la pagina di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dettaglio del regolatore selezionato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pagina è divisa un due sezioni:</a:t>
            </a:r>
          </a:p>
          <a:p>
            <a:pPr indent="-342900" algn="l">
              <a:spcBef>
                <a:spcPts val="100"/>
              </a:spcBef>
              <a:spcAft>
                <a:spcPts val="40"/>
              </a:spcAft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la sezione         è l'area in cui è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possibile selezionare due pagine:</a:t>
            </a:r>
          </a:p>
          <a:p>
            <a:pPr indent="-36000" algn="l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Misura: </a:t>
            </a:r>
            <a: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  <a:t>visualizzazione dei</a:t>
            </a:r>
            <a:b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  <a:t>parametri e delle grandezze</a:t>
            </a:r>
            <a:b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  <a:t>misurate da un Regolatore</a:t>
            </a:r>
            <a:b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</a:br>
            <a: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  <a:t>automatico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:</a:t>
            </a:r>
          </a:p>
          <a:p>
            <a:pPr marL="34925" indent="-34925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‐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Power </a:t>
            </a:r>
            <a:r>
              <a:rPr lang="it-IT" sz="650" b="0" kern="0" dirty="0" err="1">
                <a:solidFill>
                  <a:schemeClr val="tx1"/>
                </a:solidFill>
                <a:latin typeface="Myriad Pro"/>
                <a:cs typeface="Calibri" pitchFamily="34" charset="0"/>
              </a:rPr>
              <a:t>Fact</a:t>
            </a: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: grafici lineari con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l’andamento del fattore di potenza</a:t>
            </a:r>
          </a:p>
          <a:p>
            <a:pPr marL="34925" indent="-34925" algn="l">
              <a:spcBef>
                <a:spcPts val="100"/>
              </a:spcBef>
              <a:spcAft>
                <a:spcPts val="40"/>
              </a:spcAft>
              <a:buFont typeface="Calibri" pitchFamily="34" charset="0"/>
              <a:buChar char="‐"/>
            </a:pP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Altre Grandezze: Potenza, Fattore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di Potenza, Tensioni/Correnti/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Temperatura</a:t>
            </a:r>
            <a: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  <a:t>, THD ed Armoniche</a:t>
            </a: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rgbClr val="000000"/>
                </a:solidFill>
                <a:latin typeface="Myriad Pro" pitchFamily="34" charset="0"/>
                <a:cs typeface="Calibri" pitchFamily="34" charset="0"/>
              </a:rPr>
              <a:t>la sezione         mostra i valori misurati dal regolator selezionato</a:t>
            </a: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rgbClr val="000000"/>
              </a:solidFill>
              <a:latin typeface="Myriad Pro" pitchFamily="34" charset="0"/>
              <a:cs typeface="Calibri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0EA0616-D13E-4BFF-AD97-90EEE7485D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" t="34063" r="11890" b="47372"/>
          <a:stretch/>
        </p:blipFill>
        <p:spPr>
          <a:xfrm>
            <a:off x="792000" y="594000"/>
            <a:ext cx="971925" cy="2697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1B4EC3-A700-41EF-98F1-F02B8EDE3F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706225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Enrico Diani\Desktop\Freccia IME per Manuali Small.png">
            <a:extLst>
              <a:ext uri="{FF2B5EF4-FFF2-40B4-BE49-F238E27FC236}">
                <a16:creationId xmlns:a16="http://schemas.microsoft.com/office/drawing/2014/main" id="{C0E87575-A07B-4F53-B16D-EE7E08F3D6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0000" y="701682"/>
            <a:ext cx="444500" cy="461962"/>
          </a:xfrm>
          <a:prstGeom prst="rect">
            <a:avLst/>
          </a:prstGeom>
          <a:noFill/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5EC5DC7F-6556-431D-B05A-3533A0D8B53A}"/>
              </a:ext>
            </a:extLst>
          </p:cNvPr>
          <p:cNvSpPr>
            <a:spLocks noChangeAspect="1"/>
          </p:cNvSpPr>
          <p:nvPr/>
        </p:nvSpPr>
        <p:spPr bwMode="auto">
          <a:xfrm>
            <a:off x="514605" y="2709384"/>
            <a:ext cx="126000" cy="126000"/>
          </a:xfrm>
          <a:prstGeom prst="ellipse">
            <a:avLst/>
          </a:prstGeom>
          <a:solidFill>
            <a:srgbClr val="146BB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r>
              <a:rPr kumimoji="0" lang="it-IT" sz="65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B</a:t>
            </a: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4C2E41E8-6C87-4661-B8AB-CC12C1438246}"/>
              </a:ext>
            </a:extLst>
          </p:cNvPr>
          <p:cNvSpPr>
            <a:spLocks noChangeAspect="1"/>
          </p:cNvSpPr>
          <p:nvPr/>
        </p:nvSpPr>
        <p:spPr bwMode="auto">
          <a:xfrm>
            <a:off x="512729" y="1575256"/>
            <a:ext cx="126000" cy="126000"/>
          </a:xfrm>
          <a:prstGeom prst="ellipse">
            <a:avLst/>
          </a:prstGeom>
          <a:solidFill>
            <a:srgbClr val="146BB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40"/>
              </a:spcAft>
              <a:buClrTx/>
              <a:buSzTx/>
              <a:buFontTx/>
              <a:buNone/>
              <a:tabLst/>
            </a:pPr>
            <a:r>
              <a:rPr kumimoji="0" lang="it-IT" sz="6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A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0CF0105E-A56B-4F6F-A159-4A3B05BEA7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9000" y="1182498"/>
            <a:ext cx="1116000" cy="1450800"/>
          </a:xfrm>
          <a:prstGeom prst="rect">
            <a:avLst/>
          </a:prstGeom>
        </p:spPr>
      </p:pic>
      <p:sp>
        <p:nvSpPr>
          <p:cNvPr id="13" name="Ovale 12">
            <a:extLst>
              <a:ext uri="{FF2B5EF4-FFF2-40B4-BE49-F238E27FC236}">
                <a16:creationId xmlns:a16="http://schemas.microsoft.com/office/drawing/2014/main" id="{B2A27B5C-90C4-4CEB-95C5-E2561F71A33F}"/>
              </a:ext>
            </a:extLst>
          </p:cNvPr>
          <p:cNvSpPr>
            <a:spLocks noChangeAspect="1"/>
          </p:cNvSpPr>
          <p:nvPr/>
        </p:nvSpPr>
        <p:spPr bwMode="auto">
          <a:xfrm>
            <a:off x="1892683" y="1372679"/>
            <a:ext cx="126000" cy="124398"/>
          </a:xfrm>
          <a:prstGeom prst="ellipse">
            <a:avLst/>
          </a:prstGeom>
          <a:solidFill>
            <a:srgbClr val="146BBA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A</a:t>
            </a: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B697AB69-1750-4571-B408-B5176C61615F}"/>
              </a:ext>
            </a:extLst>
          </p:cNvPr>
          <p:cNvSpPr>
            <a:spLocks noChangeAspect="1"/>
          </p:cNvSpPr>
          <p:nvPr/>
        </p:nvSpPr>
        <p:spPr bwMode="auto">
          <a:xfrm>
            <a:off x="1893600" y="1845699"/>
            <a:ext cx="126000" cy="124398"/>
          </a:xfrm>
          <a:prstGeom prst="ellipse">
            <a:avLst/>
          </a:prstGeom>
          <a:solidFill>
            <a:srgbClr val="146BBA"/>
          </a:solidFill>
          <a:ln w="9525" cap="flat" cmpd="sng" algn="ctr">
            <a:solidFill>
              <a:srgbClr val="146B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65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yriad Pro" pitchFamily="34" charset="0"/>
              </a:rPr>
              <a:t>B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33CE7C52-FD8B-49AF-9080-E87D8B6D1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8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marL="1166813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 panose="020B0503030403020204" pitchFamily="34" charset="0"/>
            </a:endParaRPr>
          </a:p>
          <a:p>
            <a:pPr marL="1163638"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 panose="020B0503030403020204" pitchFamily="34" charset="0"/>
            </a:endParaRPr>
          </a:p>
          <a:p>
            <a:pPr marL="1163638"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uno dei pulsanti per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visualizzare le altre grandezze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elettriche misurate 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it-IT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le due frecce nella parte inferiore della pagina per visualizzare le diverse tabelle per la grandezza elettrica selezionata </a:t>
            </a:r>
            <a:r>
              <a:rPr lang="it-IT" sz="550" b="0" dirty="0">
                <a:solidFill>
                  <a:schemeClr val="tx1"/>
                </a:solidFill>
                <a:latin typeface="Myriad Pro"/>
              </a:rPr>
              <a:t>(es. per la Potenza: Potenza Attiva, Reattiva e Apparente e Fattore di potenza)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.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B0073910-A169-400A-A765-1A9F6B986D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0" y="342000"/>
            <a:ext cx="1116000" cy="1450800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3E3E2F16-47D1-4352-ACD6-CA21CEB69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6050" y="1709868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4F03B34F-0B02-4CF8-A8A8-D48E04967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4000" y="702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598098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3">
            <a:extLst>
              <a:ext uri="{FF2B5EF4-FFF2-40B4-BE49-F238E27FC236}">
                <a16:creationId xmlns:a16="http://schemas.microsoft.com/office/drawing/2014/main" id="{9F30C033-3BBB-4A87-96D5-27DB79683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- Visualizzazione dettagliata e download diretto dei dati di consumo</a:t>
            </a:r>
          </a:p>
          <a:p>
            <a:pPr marL="1152000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Toccando l’icona        , è possibile visualizzare gli istogrammi in modo dettagliato nei seguenti orizzonti temporali:</a:t>
            </a:r>
            <a:b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- Giorno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(suddivisione in ore)</a:t>
            </a:r>
            <a:b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- Mese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(suddivisione in giorni)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- Anno 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(suddivisione in mesi)</a:t>
            </a:r>
            <a:b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</a:br>
            <a:r>
              <a:rPr lang="it-IT" sz="6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- 10 anni 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(suddivisione in anni)</a:t>
            </a:r>
          </a:p>
          <a:p>
            <a:pPr marL="1152000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52000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52000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52000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52000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1152000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Toccare il menu a tendina per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visualizzare gli istogrammi su un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650" b="0" dirty="0">
                <a:solidFill>
                  <a:schemeClr val="tx1"/>
                </a:solidFill>
                <a:latin typeface="Myriad Pro"/>
              </a:rPr>
              <a:t>periodo di tempo differente</a:t>
            </a:r>
            <a:br>
              <a:rPr lang="it-IT" sz="650" b="0" dirty="0">
                <a:solidFill>
                  <a:schemeClr val="tx1"/>
                </a:solidFill>
                <a:latin typeface="Myriad Pro"/>
              </a:rPr>
            </a:br>
            <a:r>
              <a:rPr lang="it-IT" sz="550" b="0" dirty="0">
                <a:solidFill>
                  <a:schemeClr val="tx1"/>
                </a:solidFill>
                <a:latin typeface="Myriad Pro"/>
              </a:rPr>
              <a:t>(Giorno, Mese, Anno, 10 anni)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.</a:t>
            </a: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1DD2594D-16DE-49A6-87CC-345E11468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739" y="334251"/>
            <a:ext cx="2386900" cy="3166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0" lvl="3" indent="92075" algn="l" eaLnBrk="0" hangingPunct="0">
              <a:spcBef>
                <a:spcPts val="100"/>
              </a:spcBef>
              <a:spcAft>
                <a:spcPts val="40"/>
              </a:spcAft>
              <a:buFont typeface="Arial" pitchFamily="34" charset="0"/>
              <a:buChar char="•"/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Visualizzazione avanzata degli istogrammi</a:t>
            </a:r>
            <a:endParaRPr lang="it-IT" sz="90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Per gli istogrammi dei consumi dei menu “Parziali - Gruppi e tipo di carico" e “Dettagli“, è disponibile una modalità di visualizzazione avanzata.</a:t>
            </a:r>
          </a:p>
          <a:p>
            <a:pPr marL="92075" indent="-92075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- Visualizzazione “a tutto schermo“</a:t>
            </a: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Toccando l’icona        , gli istogrammi</a:t>
            </a:r>
            <a:b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possono essere ingranditi a schermo</a:t>
            </a:r>
            <a:b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intero sul dispositivo.</a:t>
            </a: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1163638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dirty="0">
              <a:solidFill>
                <a:schemeClr val="tx1"/>
              </a:solidFill>
              <a:latin typeface="Myriad Pro" pitchFamily="34" charset="0"/>
            </a:endParaRPr>
          </a:p>
          <a:p>
            <a:pPr marL="1163638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dirty="0">
              <a:solidFill>
                <a:schemeClr val="tx1"/>
              </a:solidFill>
              <a:latin typeface="Myriad Pro" pitchFamily="34" charset="0"/>
            </a:endParaRPr>
          </a:p>
          <a:p>
            <a:pPr marL="1163638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dirty="0">
              <a:solidFill>
                <a:schemeClr val="tx1"/>
              </a:solidFill>
              <a:latin typeface="Myriad Pro" pitchFamily="34" charset="0"/>
            </a:endParaRPr>
          </a:p>
          <a:p>
            <a:pPr marL="1163638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dirty="0">
                <a:solidFill>
                  <a:srgbClr val="146BBA"/>
                </a:solidFill>
                <a:latin typeface="Myriad Pro" pitchFamily="34" charset="0"/>
              </a:rPr>
              <a:t>Nota: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 il formato dell'immagine e la risoluzione dipenderanno dallo schermo del dispositivo </a:t>
            </a:r>
            <a:r>
              <a:rPr lang="it-IT" sz="550" b="0" i="1" dirty="0">
                <a:solidFill>
                  <a:schemeClr val="tx1"/>
                </a:solidFill>
                <a:latin typeface="Myriad Pro" pitchFamily="34" charset="0"/>
              </a:rPr>
              <a:t>(nell’</a:t>
            </a:r>
            <a:r>
              <a:rPr lang="it-IT" sz="550" b="0" i="1" dirty="0" err="1">
                <a:solidFill>
                  <a:schemeClr val="tx1"/>
                </a:solidFill>
                <a:latin typeface="Myriad Pro" pitchFamily="34" charset="0"/>
              </a:rPr>
              <a:t>esem</a:t>
            </a:r>
            <a:r>
              <a:rPr lang="it-IT" sz="550" b="0" i="1" dirty="0">
                <a:solidFill>
                  <a:schemeClr val="tx1"/>
                </a:solidFill>
                <a:latin typeface="Myriad Pro" pitchFamily="34" charset="0"/>
              </a:rPr>
              <a:t>- pio a fianco la visualizzazione per uno schermo da 4,5”)</a:t>
            </a:r>
            <a:r>
              <a:rPr lang="it-IT" sz="650" b="0" i="1" dirty="0">
                <a:solidFill>
                  <a:schemeClr val="tx1"/>
                </a:solidFill>
                <a:latin typeface="Myriad Pro" pitchFamily="34" charset="0"/>
              </a:rPr>
              <a:t>.</a:t>
            </a:r>
          </a:p>
          <a:p>
            <a:pPr marL="1163638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Per tornare al formato standard, toccare l’icona        in alto a destra.</a:t>
            </a:r>
            <a:endParaRPr lang="it-IT" sz="650" b="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CD90B919-1104-4255-AECE-141E164A74EB}"/>
              </a:ext>
            </a:extLst>
          </p:cNvPr>
          <p:cNvSpPr/>
          <p:nvPr/>
        </p:nvSpPr>
        <p:spPr>
          <a:xfrm>
            <a:off x="3524250" y="33341"/>
            <a:ext cx="1735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7 Utilizzo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1702E986-8F49-4B72-9A6B-802A9E2A8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161" y="601346"/>
            <a:ext cx="108000" cy="108000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4D2F123A-43F7-4DDA-9418-A6F8B09A1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538" y="3280988"/>
            <a:ext cx="117000" cy="108000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BF5BF6ED-5061-4884-876E-F2D13CC8D2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000" y="1584000"/>
            <a:ext cx="1116000" cy="1860000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A8A74849-78B6-4A86-9948-F2200469DD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2000" y="2050280"/>
            <a:ext cx="1116000" cy="1450800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53B0AA5F-0D46-44B5-A06A-8F196C4BB0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8000" y="612000"/>
            <a:ext cx="1116000" cy="1450800"/>
          </a:xfrm>
          <a:prstGeom prst="rect">
            <a:avLst/>
          </a:prstGeom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E920E615-D7FD-4967-B594-F44545BCB8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0222" y="919574"/>
            <a:ext cx="1116000" cy="1450800"/>
          </a:xfrm>
          <a:prstGeom prst="rect">
            <a:avLst/>
          </a:prstGeom>
        </p:spPr>
      </p:pic>
      <p:pic>
        <p:nvPicPr>
          <p:cNvPr id="38" name="Picture 3">
            <a:extLst>
              <a:ext uri="{FF2B5EF4-FFF2-40B4-BE49-F238E27FC236}">
                <a16:creationId xmlns:a16="http://schemas.microsoft.com/office/drawing/2014/main" id="{490DF008-C1BB-4875-B859-B570C8980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3636000" y="1188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3">
            <a:extLst>
              <a:ext uri="{FF2B5EF4-FFF2-40B4-BE49-F238E27FC236}">
                <a16:creationId xmlns:a16="http://schemas.microsoft.com/office/drawing/2014/main" id="{791665B1-FE94-4272-BF78-CEEFE90E1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04000" y="1260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3">
            <a:extLst>
              <a:ext uri="{FF2B5EF4-FFF2-40B4-BE49-F238E27FC236}">
                <a16:creationId xmlns:a16="http://schemas.microsoft.com/office/drawing/2014/main" id="{BE889CD0-3940-49C8-8DE9-69EBB3BEED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4000" y="1638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3">
            <a:extLst>
              <a:ext uri="{FF2B5EF4-FFF2-40B4-BE49-F238E27FC236}">
                <a16:creationId xmlns:a16="http://schemas.microsoft.com/office/drawing/2014/main" id="{22AC157D-A746-41E1-BE5D-56586FACE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76000" y="2610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B2275C4D-FC44-48F7-8A8A-317053A433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8156" y="1147699"/>
            <a:ext cx="116640" cy="108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 descr="C:\Users\Enrico Diani\Desktop\Freccia IME per Manuali Small.png">
            <a:extLst>
              <a:ext uri="{FF2B5EF4-FFF2-40B4-BE49-F238E27FC236}">
                <a16:creationId xmlns:a16="http://schemas.microsoft.com/office/drawing/2014/main" id="{BA7D1ABC-B735-4ACD-BAFE-4250F7023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24000" y="1584000"/>
            <a:ext cx="444500" cy="461962"/>
          </a:xfrm>
          <a:prstGeom prst="rect">
            <a:avLst/>
          </a:prstGeom>
          <a:noFill/>
        </p:spPr>
      </p:pic>
      <p:pic>
        <p:nvPicPr>
          <p:cNvPr id="45" name="Picture 2" descr="C:\Users\Enrico Diani\Desktop\Freccia IME per Manuali Small.png">
            <a:extLst>
              <a:ext uri="{FF2B5EF4-FFF2-40B4-BE49-F238E27FC236}">
                <a16:creationId xmlns:a16="http://schemas.microsoft.com/office/drawing/2014/main" id="{3BE08BAE-895D-40D8-B279-AC6E333AF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5400000">
            <a:off x="1404000" y="2232000"/>
            <a:ext cx="444500" cy="461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09550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3">
            <a:extLst>
              <a:ext uri="{FF2B5EF4-FFF2-40B4-BE49-F238E27FC236}">
                <a16:creationId xmlns:a16="http://schemas.microsoft.com/office/drawing/2014/main" id="{9F30C033-3BBB-4A87-96D5-27DB79683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6251" y="347518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15200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115200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115200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Toccando i tre punti </a:t>
            </a: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“…“, viene visualizzato un altro set di opzioni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.</a:t>
            </a:r>
          </a:p>
          <a:p>
            <a:pPr marL="115200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1152000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1152000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marL="1152000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Toccando le due frecce (       o       ), è possibile passare da un isto- gramma ad un altro nel periodo selezionato </a:t>
            </a:r>
            <a:r>
              <a:rPr lang="it-IT" sz="550" b="0" dirty="0">
                <a:solidFill>
                  <a:schemeClr val="tx1"/>
                </a:solidFill>
                <a:latin typeface="Myriad Pro" pitchFamily="34" charset="0"/>
              </a:rPr>
              <a:t>(ad es. oggi, ieri, due giorni fa, ...)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.</a:t>
            </a:r>
          </a:p>
          <a:p>
            <a:pPr marL="1152000"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 </a:t>
            </a: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Toccando l’icona        , è possibile scaricare un file “.</a:t>
            </a:r>
            <a:r>
              <a:rPr lang="it-IT" sz="650" b="0" dirty="0" err="1">
                <a:solidFill>
                  <a:schemeClr val="tx1"/>
                </a:solidFill>
                <a:latin typeface="Myriad Pro" pitchFamily="34" charset="0"/>
              </a:rPr>
              <a:t>csv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“ denominato “datalogger.csv“ con i dati salvati dal web server per il periodo selezionato.</a:t>
            </a: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b="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Toccando l’icona        , è possibile</a:t>
            </a:r>
            <a:b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ritornale alla visualizzazione</a:t>
            </a:r>
            <a:b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standard.</a:t>
            </a: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it-IT" sz="650" dirty="0">
              <a:solidFill>
                <a:schemeClr val="tx1"/>
              </a:solidFill>
              <a:latin typeface="Myriad Pro" pitchFamily="34" charset="0"/>
            </a:endParaRPr>
          </a:p>
          <a:p>
            <a:pPr lvl="0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dirty="0">
                <a:solidFill>
                  <a:srgbClr val="146BBA"/>
                </a:solidFill>
                <a:latin typeface="Myriad Pro" pitchFamily="34" charset="0"/>
              </a:rPr>
              <a:t>Nota:</a:t>
            </a: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 è sempre possibile mettere</a:t>
            </a:r>
            <a:b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a schermo intero questo tipo</a:t>
            </a:r>
            <a:b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di istogramma premendo il</a:t>
            </a:r>
            <a:b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</a:br>
            <a:r>
              <a:rPr lang="it-IT" sz="650" b="0" dirty="0">
                <a:solidFill>
                  <a:schemeClr val="tx1"/>
                </a:solidFill>
                <a:latin typeface="Myriad Pro" pitchFamily="34" charset="0"/>
              </a:rPr>
              <a:t>pulsante        .</a:t>
            </a:r>
            <a:endParaRPr lang="it-IT" sz="65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1DD2594D-16DE-49A6-87CC-345E11468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35" y="342000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36000"/>
          <a:lstStyle/>
          <a:p>
            <a:pPr marL="1165225" lvl="0" eaLnBrk="0" hangingPunct="0">
              <a:spcBef>
                <a:spcPts val="100"/>
              </a:spcBef>
              <a:spcAft>
                <a:spcPts val="40"/>
              </a:spcAft>
              <a:defRPr/>
            </a:pPr>
            <a:r>
              <a:rPr lang="it-IT" sz="650" b="0" kern="0" dirty="0">
                <a:solidFill>
                  <a:schemeClr val="tx1"/>
                </a:solidFill>
                <a:latin typeface="Myriad Pro" pitchFamily="34" charset="0"/>
                <a:cs typeface="Calibri" pitchFamily="34" charset="0"/>
              </a:rPr>
              <a:t>Esempio: visualizzazione per "Giorno" e scelta di una data specifica nel periodo selezionato.</a:t>
            </a: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70A0C426-1FDF-485A-ADF2-33F70F98F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35" y="324000"/>
            <a:ext cx="1116000" cy="1450800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20A4928E-722F-4A5E-8CE5-F57AA101A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000" y="1296000"/>
            <a:ext cx="1116000" cy="1450800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187A0B3C-1AC7-47E2-BEDE-6CE0F5061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7665" y="2088000"/>
            <a:ext cx="1116000" cy="1450800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CEAB7A3D-69C9-429B-9D43-CFE6BCF308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9163" y="353491"/>
            <a:ext cx="1116000" cy="1450800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879EEE17-9F0C-4453-8FDE-C133475AD8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000" y="2088000"/>
            <a:ext cx="1116000" cy="1450800"/>
          </a:xfrm>
          <a:prstGeom prst="rect">
            <a:avLst/>
          </a:prstGeom>
        </p:spPr>
      </p:pic>
      <p:pic>
        <p:nvPicPr>
          <p:cNvPr id="31" name="Picture 3">
            <a:extLst>
              <a:ext uri="{FF2B5EF4-FFF2-40B4-BE49-F238E27FC236}">
                <a16:creationId xmlns:a16="http://schemas.microsoft.com/office/drawing/2014/main" id="{74E53A16-4ED2-4BB9-AAD7-63DD102DD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000" y="900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3">
            <a:extLst>
              <a:ext uri="{FF2B5EF4-FFF2-40B4-BE49-F238E27FC236}">
                <a16:creationId xmlns:a16="http://schemas.microsoft.com/office/drawing/2014/main" id="{407FACB1-4FDE-4F81-83A3-303D89DE8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368000" y="1728000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3">
            <a:extLst>
              <a:ext uri="{FF2B5EF4-FFF2-40B4-BE49-F238E27FC236}">
                <a16:creationId xmlns:a16="http://schemas.microsoft.com/office/drawing/2014/main" id="{B39243D8-1E7A-4607-A64C-7D3BA8939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627283" y="918207"/>
            <a:ext cx="2159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Immagine 44">
            <a:extLst>
              <a:ext uri="{FF2B5EF4-FFF2-40B4-BE49-F238E27FC236}">
                <a16:creationId xmlns:a16="http://schemas.microsoft.com/office/drawing/2014/main" id="{883A611C-43E0-4EBB-8D92-9AAC502705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30523" y="3145719"/>
            <a:ext cx="116640" cy="108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Immagine 45">
            <a:extLst>
              <a:ext uri="{FF2B5EF4-FFF2-40B4-BE49-F238E27FC236}">
                <a16:creationId xmlns:a16="http://schemas.microsoft.com/office/drawing/2014/main" id="{B8AB21FD-A98E-4391-A0E5-78754B6B00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375" y="2414228"/>
            <a:ext cx="108000" cy="108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Immagine 47">
            <a:extLst>
              <a:ext uri="{FF2B5EF4-FFF2-40B4-BE49-F238E27FC236}">
                <a16:creationId xmlns:a16="http://schemas.microsoft.com/office/drawing/2014/main" id="{D48B81B6-95CD-4F11-B634-CACD00FE863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175" y="1880312"/>
            <a:ext cx="104400" cy="108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6" name="Gruppo 55">
            <a:extLst>
              <a:ext uri="{FF2B5EF4-FFF2-40B4-BE49-F238E27FC236}">
                <a16:creationId xmlns:a16="http://schemas.microsoft.com/office/drawing/2014/main" id="{F78EAD18-0323-4FA1-B0AD-DCFE5532CEF8}"/>
              </a:ext>
            </a:extLst>
          </p:cNvPr>
          <p:cNvGrpSpPr/>
          <p:nvPr/>
        </p:nvGrpSpPr>
        <p:grpSpPr>
          <a:xfrm>
            <a:off x="4817593" y="1287823"/>
            <a:ext cx="248058" cy="72000"/>
            <a:chOff x="3999172" y="618331"/>
            <a:chExt cx="248058" cy="72000"/>
          </a:xfrm>
        </p:grpSpPr>
        <p:pic>
          <p:nvPicPr>
            <p:cNvPr id="57" name="Immagine 56">
              <a:extLst>
                <a:ext uri="{FF2B5EF4-FFF2-40B4-BE49-F238E27FC236}">
                  <a16:creationId xmlns:a16="http://schemas.microsoft.com/office/drawing/2014/main" id="{A81EA841-6B1F-4A37-9400-0F84352DE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8321" y="618331"/>
              <a:ext cx="58909" cy="72000"/>
            </a:xfrm>
            <a:prstGeom prst="rect">
              <a:avLst/>
            </a:prstGeom>
          </p:spPr>
        </p:pic>
        <p:pic>
          <p:nvPicPr>
            <p:cNvPr id="58" name="Immagine 57">
              <a:extLst>
                <a:ext uri="{FF2B5EF4-FFF2-40B4-BE49-F238E27FC236}">
                  <a16:creationId xmlns:a16="http://schemas.microsoft.com/office/drawing/2014/main" id="{FDDADDBC-7222-41B8-9F79-7E9D7815A8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999172" y="618331"/>
              <a:ext cx="58909" cy="7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94520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2808000" y="342000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 dirty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en-GB" sz="5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524250" y="33341"/>
            <a:ext cx="1735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7 Utilizzo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3AA3EB88-3E5F-4B74-8115-B78EE40D4B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125"/>
          <a:stretch/>
        </p:blipFill>
        <p:spPr>
          <a:xfrm>
            <a:off x="900000" y="306000"/>
            <a:ext cx="3492000" cy="3265144"/>
          </a:xfrm>
          <a:prstGeom prst="rect">
            <a:avLst/>
          </a:prstGeom>
        </p:spPr>
      </p:pic>
      <p:sp>
        <p:nvSpPr>
          <p:cNvPr id="20" name="Rettangolo 19"/>
          <p:cNvSpPr/>
          <p:nvPr/>
        </p:nvSpPr>
        <p:spPr bwMode="auto">
          <a:xfrm>
            <a:off x="162000" y="277144"/>
            <a:ext cx="5004000" cy="3294000"/>
          </a:xfrm>
          <a:prstGeom prst="rect">
            <a:avLst/>
          </a:prstGeom>
          <a:solidFill>
            <a:srgbClr val="D0CFC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417575" y="966505"/>
            <a:ext cx="2003807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GB" sz="1300">
                <a:solidFill>
                  <a:schemeClr val="tx1"/>
                </a:solidFill>
                <a:latin typeface="Myriad Pro"/>
              </a:rPr>
              <a:t>FAQ</a:t>
            </a:r>
            <a:endParaRPr lang="en-GB" sz="1300" b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164819" y="1256440"/>
            <a:ext cx="3738108" cy="80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/>
          <a:lstStyle/>
          <a:p>
            <a:pPr algn="l" defTabSz="268288">
              <a:tabLst>
                <a:tab pos="356400" algn="l"/>
                <a:tab pos="432000" algn="l"/>
              </a:tabLst>
            </a:pPr>
            <a:endParaRPr lang="en-GB" sz="800" u="sng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>
            <a:off x="162000" y="3582000"/>
            <a:ext cx="5004000" cy="0"/>
          </a:xfrm>
          <a:prstGeom prst="line">
            <a:avLst/>
          </a:prstGeom>
          <a:noFill/>
          <a:ln w="25400">
            <a:solidFill>
              <a:srgbClr val="146BBA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it-IT" sz="650"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ttangolo 39"/>
          <p:cNvSpPr/>
          <p:nvPr/>
        </p:nvSpPr>
        <p:spPr>
          <a:xfrm>
            <a:off x="3524250" y="33341"/>
            <a:ext cx="173513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146BBA"/>
                </a:solidFill>
                <a:latin typeface="Myriad Pro"/>
              </a:rPr>
              <a:t>8 FAQ</a:t>
            </a:r>
            <a:endParaRPr lang="en-GB" sz="1100" b="0">
              <a:solidFill>
                <a:srgbClr val="146BBA"/>
              </a:solidFill>
              <a:latin typeface="Myriad Pro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342900" lvl="0" indent="-342900" algn="l">
              <a:spcBef>
                <a:spcPts val="100"/>
              </a:spcBef>
              <a:spcAft>
                <a:spcPts val="40"/>
              </a:spcAft>
              <a:defRPr/>
            </a:pPr>
            <a:endParaRPr lang="en-GB" sz="90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342900" lvl="0" indent="-342900" algn="l">
              <a:spcBef>
                <a:spcPts val="100"/>
              </a:spcBef>
              <a:spcAft>
                <a:spcPts val="40"/>
              </a:spcAft>
              <a:defRPr/>
            </a:pPr>
            <a:r>
              <a:rPr lang="en-GB" sz="65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ATTENTIONE!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r>
              <a:rPr lang="it-IT" sz="650" dirty="0">
                <a:solidFill>
                  <a:schemeClr val="tx1"/>
                </a:solidFill>
                <a:latin typeface="Calibri" pitchFamily="34" charset="0"/>
              </a:rPr>
              <a:t>Il download e la gestione dei file. CSV e tutte le altre funzioni (gestione del database, tipi di rete e modalità di accesso e Backup/Restore) sono possibili unicamente accedendo al Web server da un </a:t>
            </a:r>
            <a:r>
              <a:rPr lang="it-IT" sz="650" u="sng" dirty="0">
                <a:solidFill>
                  <a:schemeClr val="tx1"/>
                </a:solidFill>
                <a:latin typeface="Calibri" pitchFamily="34" charset="0"/>
              </a:rPr>
              <a:t>computer</a:t>
            </a:r>
            <a:r>
              <a:rPr lang="it-IT" sz="65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(fare riferimento al “</a:t>
            </a:r>
            <a:r>
              <a:rPr lang="it-IT" sz="550" b="0" kern="0" dirty="0">
                <a:solidFill>
                  <a:srgbClr val="146BBA"/>
                </a:solidFill>
                <a:latin typeface="Myriad Pro"/>
                <a:cs typeface="Calibri" pitchFamily="34" charset="0"/>
              </a:rPr>
              <a:t>Manuale utente</a:t>
            </a:r>
            <a:r>
              <a:rPr lang="it-IT" sz="550" b="0" kern="0" dirty="0">
                <a:solidFill>
                  <a:schemeClr val="tx1"/>
                </a:solidFill>
                <a:latin typeface="Myriad Pro"/>
                <a:cs typeface="Calibri" pitchFamily="34" charset="0"/>
              </a:rPr>
              <a:t>”)</a:t>
            </a:r>
          </a:p>
          <a:p>
            <a:pPr algn="l">
              <a:spcBef>
                <a:spcPts val="100"/>
              </a:spcBef>
              <a:spcAft>
                <a:spcPts val="40"/>
              </a:spcAft>
            </a:pPr>
            <a:endParaRPr lang="en-GB" sz="550" b="0" kern="0" dirty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 indent="-342900" algn="l">
              <a:spcBef>
                <a:spcPts val="100"/>
              </a:spcBef>
              <a:spcAft>
                <a:spcPts val="40"/>
              </a:spcAft>
            </a:pPr>
            <a:endParaRPr lang="en-GB" sz="5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en-GB" sz="65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marL="0" lvl="3" algn="l" eaLnBrk="0" hangingPunct="0">
              <a:spcBef>
                <a:spcPts val="100"/>
              </a:spcBef>
              <a:spcAft>
                <a:spcPts val="40"/>
              </a:spcAft>
              <a:defRPr/>
            </a:pPr>
            <a:endParaRPr lang="en-GB" sz="550" b="0" kern="0">
              <a:solidFill>
                <a:schemeClr val="tx1"/>
              </a:solidFill>
              <a:latin typeface="Myriad Pro"/>
              <a:cs typeface="Calibri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2808000" y="342000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>
              <a:solidFill>
                <a:schemeClr val="tx1"/>
              </a:solidFill>
              <a:latin typeface="Myriad Pro"/>
            </a:endParaRPr>
          </a:p>
          <a:p>
            <a:pPr algn="l" eaLnBrk="1" hangingPunct="1">
              <a:spcBef>
                <a:spcPts val="100"/>
              </a:spcBef>
              <a:spcAft>
                <a:spcPts val="40"/>
              </a:spcAft>
              <a:buFontTx/>
              <a:buNone/>
            </a:pPr>
            <a:endParaRPr lang="en-GB" sz="650" b="0">
              <a:solidFill>
                <a:schemeClr val="tx1"/>
              </a:solidFill>
              <a:latin typeface="Myriad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>
            <a:spLocks/>
          </p:cNvSpPr>
          <p:nvPr/>
        </p:nvSpPr>
        <p:spPr bwMode="auto">
          <a:xfrm>
            <a:off x="287999" y="878681"/>
            <a:ext cx="4572000" cy="2520000"/>
          </a:xfrm>
          <a:prstGeom prst="rect">
            <a:avLst/>
          </a:prstGeom>
          <a:solidFill>
            <a:srgbClr val="146BB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Myriad Pro" pitchFamily="34" charset="0"/>
            </a:endParaRPr>
          </a:p>
        </p:txBody>
      </p:sp>
      <p:pic>
        <p:nvPicPr>
          <p:cNvPr id="14" name="Picture 4"/>
          <p:cNvPicPr>
            <a:picLocks noChangeArrowheads="1"/>
          </p:cNvPicPr>
          <p:nvPr/>
        </p:nvPicPr>
        <p:blipFill>
          <a:blip r:embed="rId2" cstate="print"/>
          <a:srcRect b="17180"/>
          <a:stretch>
            <a:fillRect/>
          </a:stretch>
        </p:blipFill>
        <p:spPr bwMode="auto">
          <a:xfrm>
            <a:off x="288000" y="3384000"/>
            <a:ext cx="4572000" cy="1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ttangolo 14"/>
          <p:cNvSpPr/>
          <p:nvPr/>
        </p:nvSpPr>
        <p:spPr>
          <a:xfrm>
            <a:off x="285750" y="3070850"/>
            <a:ext cx="3939542" cy="30777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l"/>
            <a:r>
              <a:rPr lang="it-IT" sz="700" b="0" dirty="0">
                <a:solidFill>
                  <a:schemeClr val="tx1"/>
                </a:solidFill>
                <a:latin typeface="Myriad Pro" pitchFamily="34" charset="0"/>
              </a:rPr>
              <a:t>IME si riserva il diritto di variare in qualsiasi momento i contenuti illustrati nel presente</a:t>
            </a:r>
          </a:p>
          <a:p>
            <a:pPr algn="l"/>
            <a:r>
              <a:rPr lang="it-IT" sz="700" b="0" dirty="0">
                <a:solidFill>
                  <a:schemeClr val="tx1"/>
                </a:solidFill>
                <a:latin typeface="Myriad Pro" pitchFamily="34" charset="0"/>
              </a:rPr>
              <a:t>stampato e di comunicare, in qualsiasi forma e modalità, i cambiamenti apportati.</a:t>
            </a:r>
          </a:p>
        </p:txBody>
      </p:sp>
      <p:cxnSp>
        <p:nvCxnSpPr>
          <p:cNvPr id="19" name="Connettore 1 18"/>
          <p:cNvCxnSpPr/>
          <p:nvPr/>
        </p:nvCxnSpPr>
        <p:spPr bwMode="auto">
          <a:xfrm>
            <a:off x="288000" y="878400"/>
            <a:ext cx="4572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CasellaDiTesto 8"/>
          <p:cNvSpPr txBox="1"/>
          <p:nvPr/>
        </p:nvSpPr>
        <p:spPr>
          <a:xfrm>
            <a:off x="288000" y="914400"/>
            <a:ext cx="2127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800" dirty="0">
                <a:solidFill>
                  <a:schemeClr val="tx1"/>
                </a:solidFill>
                <a:latin typeface="Myriad Pro" pitchFamily="34" charset="0"/>
              </a:rPr>
              <a:t>BTicino </a:t>
            </a:r>
            <a:r>
              <a:rPr lang="it-IT" sz="800" dirty="0" err="1">
                <a:solidFill>
                  <a:schemeClr val="tx1"/>
                </a:solidFill>
                <a:latin typeface="Myriad Pro" pitchFamily="34" charset="0"/>
              </a:rPr>
              <a:t>SpA</a:t>
            </a:r>
            <a:endParaRPr lang="it-IT" sz="800" b="0" dirty="0">
              <a:solidFill>
                <a:schemeClr val="tx1"/>
              </a:solidFill>
              <a:latin typeface="Myriad Pro" pitchFamily="34" charset="0"/>
            </a:endParaRPr>
          </a:p>
          <a:p>
            <a:pPr algn="l"/>
            <a:r>
              <a:rPr lang="it-IT" sz="800" b="0" dirty="0">
                <a:solidFill>
                  <a:schemeClr val="tx1"/>
                </a:solidFill>
                <a:latin typeface="Myriad Pro" pitchFamily="34" charset="0"/>
              </a:rPr>
              <a:t>Viale Borri 231</a:t>
            </a:r>
          </a:p>
          <a:p>
            <a:pPr algn="l"/>
            <a:r>
              <a:rPr lang="it-IT" sz="800" b="0" dirty="0">
                <a:solidFill>
                  <a:schemeClr val="tx1"/>
                </a:solidFill>
                <a:latin typeface="Myriad Pro" pitchFamily="34" charset="0"/>
              </a:rPr>
              <a:t>21100 Varese - </a:t>
            </a:r>
            <a:r>
              <a:rPr lang="it-IT" sz="800" b="0" dirty="0" err="1">
                <a:solidFill>
                  <a:schemeClr val="tx1"/>
                </a:solidFill>
                <a:latin typeface="Myriad Pro" pitchFamily="34" charset="0"/>
              </a:rPr>
              <a:t>Italy</a:t>
            </a:r>
            <a:endParaRPr lang="it-IT" sz="800" b="0" dirty="0">
              <a:solidFill>
                <a:schemeClr val="tx1"/>
              </a:solidFill>
              <a:latin typeface="Myriad Pro" pitchFamily="34" charset="0"/>
            </a:endParaRPr>
          </a:p>
          <a:p>
            <a:pPr algn="l"/>
            <a:r>
              <a:rPr lang="it-IT" sz="800" b="0" dirty="0">
                <a:solidFill>
                  <a:schemeClr val="tx1"/>
                </a:solidFill>
                <a:latin typeface="Myriad Pro" pitchFamily="34" charset="0"/>
              </a:rPr>
              <a:t>www.imeitaly.com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998" y="288000"/>
            <a:ext cx="91565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logo_imesys">
            <a:extLst>
              <a:ext uri="{FF2B5EF4-FFF2-40B4-BE49-F238E27FC236}">
                <a16:creationId xmlns:a16="http://schemas.microsoft.com/office/drawing/2014/main" id="{855CB193-7E16-49DE-B102-E1EBE5908B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95"/>
          <a:stretch/>
        </p:blipFill>
        <p:spPr bwMode="auto">
          <a:xfrm>
            <a:off x="1542757" y="299756"/>
            <a:ext cx="1152093" cy="46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3C6924B-30DB-49A4-A686-AEE7D04AE9F5}"/>
              </a:ext>
            </a:extLst>
          </p:cNvPr>
          <p:cNvSpPr txBox="1"/>
          <p:nvPr/>
        </p:nvSpPr>
        <p:spPr>
          <a:xfrm>
            <a:off x="291284" y="1639714"/>
            <a:ext cx="2475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800" dirty="0">
                <a:solidFill>
                  <a:schemeClr val="tx1"/>
                </a:solidFill>
                <a:latin typeface="Myriad Pro" pitchFamily="34" charset="0"/>
              </a:rPr>
              <a:t>IMESYS - </a:t>
            </a:r>
            <a:r>
              <a:rPr lang="fr-FR" sz="800" dirty="0">
                <a:solidFill>
                  <a:schemeClr val="tx1"/>
                </a:solidFill>
                <a:latin typeface="Myriad Pro" pitchFamily="34" charset="0"/>
              </a:rPr>
              <a:t>LEGRAND ENERGIES SOLUTIONS</a:t>
            </a:r>
            <a:endParaRPr lang="it-IT" sz="800" dirty="0">
              <a:solidFill>
                <a:schemeClr val="tx1"/>
              </a:solidFill>
              <a:latin typeface="Myriad Pro" pitchFamily="34" charset="0"/>
            </a:endParaRPr>
          </a:p>
          <a:p>
            <a:pPr algn="l"/>
            <a:r>
              <a:rPr lang="fr-FR" sz="800" b="0" dirty="0">
                <a:solidFill>
                  <a:schemeClr val="tx1"/>
                </a:solidFill>
                <a:latin typeface="Myriad Pro" pitchFamily="34" charset="0"/>
              </a:rPr>
              <a:t>33 rue des Entrepreneurs</a:t>
            </a:r>
            <a:br>
              <a:rPr lang="fr-FR" sz="800" b="0" dirty="0">
                <a:solidFill>
                  <a:schemeClr val="tx1"/>
                </a:solidFill>
                <a:latin typeface="Myriad Pro" pitchFamily="34" charset="0"/>
              </a:rPr>
            </a:br>
            <a:r>
              <a:rPr lang="fr-FR" sz="800" b="0" dirty="0">
                <a:solidFill>
                  <a:schemeClr val="tx1"/>
                </a:solidFill>
                <a:latin typeface="Myriad Pro" pitchFamily="34" charset="0"/>
              </a:rPr>
              <a:t>F-83520 Roquebrune sur Argens</a:t>
            </a:r>
            <a:br>
              <a:rPr lang="fr-FR" sz="800" b="0" dirty="0">
                <a:solidFill>
                  <a:schemeClr val="tx1"/>
                </a:solidFill>
                <a:latin typeface="Myriad Pro" pitchFamily="34" charset="0"/>
              </a:rPr>
            </a:br>
            <a:endParaRPr lang="it-IT" sz="800" b="0" dirty="0">
              <a:solidFill>
                <a:schemeClr val="tx1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308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6564530F-2915-43F5-91DA-1DB49BAE57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125"/>
          <a:stretch/>
        </p:blipFill>
        <p:spPr>
          <a:xfrm>
            <a:off x="900000" y="306000"/>
            <a:ext cx="3492000" cy="3265144"/>
          </a:xfrm>
          <a:prstGeom prst="rect">
            <a:avLst/>
          </a:prstGeom>
        </p:spPr>
      </p:pic>
      <p:sp>
        <p:nvSpPr>
          <p:cNvPr id="21" name="Rettangolo 20"/>
          <p:cNvSpPr/>
          <p:nvPr/>
        </p:nvSpPr>
        <p:spPr bwMode="auto">
          <a:xfrm>
            <a:off x="162000" y="277144"/>
            <a:ext cx="5004000" cy="3294000"/>
          </a:xfrm>
          <a:prstGeom prst="rect">
            <a:avLst/>
          </a:prstGeom>
          <a:solidFill>
            <a:srgbClr val="D0CFC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164819" y="1256441"/>
            <a:ext cx="3738108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defTabSz="268288">
              <a:tabLst>
                <a:tab pos="356400" algn="l"/>
                <a:tab pos="432000" algn="l"/>
              </a:tabLst>
            </a:pPr>
            <a:endParaRPr lang="it-IT" sz="800" b="0" u="sng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417575" y="966505"/>
            <a:ext cx="2003807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it-IT" sz="1300" dirty="0">
                <a:solidFill>
                  <a:schemeClr val="tx1"/>
                </a:solidFill>
                <a:latin typeface="Myriad Pro"/>
              </a:rPr>
              <a:t>Contratto di Licenza</a:t>
            </a:r>
            <a:endParaRPr lang="it-IT" sz="1300" b="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>
            <a:off x="162000" y="3582000"/>
            <a:ext cx="5004000" cy="0"/>
          </a:xfrm>
          <a:prstGeom prst="line">
            <a:avLst/>
          </a:prstGeom>
          <a:noFill/>
          <a:ln w="25400">
            <a:solidFill>
              <a:srgbClr val="146BBA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it-IT" sz="650"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3471620" y="33341"/>
            <a:ext cx="178776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1 Contratto di Licenza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90000"/>
          <a:lstStyle/>
          <a:p>
            <a:pPr algn="l">
              <a:spcBef>
                <a:spcPts val="100"/>
              </a:spcBef>
            </a:pPr>
            <a:r>
              <a:rPr lang="it-IT" sz="650" dirty="0">
                <a:solidFill>
                  <a:schemeClr val="tx1"/>
                </a:solidFill>
                <a:latin typeface="Myriad Pro"/>
              </a:rPr>
              <a:t>IMPORTANTE:</a:t>
            </a:r>
          </a:p>
          <a:p>
            <a:pPr algn="l">
              <a:spcBef>
                <a:spcPts val="100"/>
              </a:spcBef>
            </a:pPr>
            <a:r>
              <a:rPr lang="it-IT" sz="650" dirty="0">
                <a:solidFill>
                  <a:schemeClr val="tx1"/>
                </a:solidFill>
                <a:latin typeface="Myriad Pro"/>
              </a:rPr>
              <a:t>Si prega di leggere attentamente i termini e le condizioni del presente contratto di licenza prima di utilizzare il software (come definito di seguito).</a:t>
            </a:r>
          </a:p>
          <a:p>
            <a:pPr algn="l">
              <a:spcBef>
                <a:spcPts val="100"/>
              </a:spcBef>
            </a:pPr>
            <a:r>
              <a:rPr lang="it-IT" sz="650" dirty="0">
                <a:solidFill>
                  <a:schemeClr val="tx1"/>
                </a:solidFill>
                <a:latin typeface="Myriad Pro"/>
              </a:rPr>
              <a:t>Questo è un contratto di licenza tra voi e BTicino </a:t>
            </a:r>
            <a:r>
              <a:rPr lang="it-IT" sz="650" dirty="0" err="1">
                <a:solidFill>
                  <a:schemeClr val="tx1"/>
                </a:solidFill>
                <a:latin typeface="Myriad Pro"/>
              </a:rPr>
              <a:t>SpA</a:t>
            </a:r>
            <a:r>
              <a:rPr lang="it-IT" sz="650" dirty="0">
                <a:solidFill>
                  <a:schemeClr val="tx1"/>
                </a:solidFill>
                <a:latin typeface="Myriad Pro"/>
              </a:rPr>
              <a:t> (BTicino) la cui sede legale si trova in viale Borri 231, Varese, Italia.</a:t>
            </a:r>
          </a:p>
          <a:p>
            <a:pPr algn="l">
              <a:spcBef>
                <a:spcPts val="100"/>
              </a:spcBef>
            </a:pPr>
            <a:r>
              <a:rPr lang="it-IT" sz="650" dirty="0">
                <a:solidFill>
                  <a:schemeClr val="tx1"/>
                </a:solidFill>
                <a:latin typeface="Myriad Pro"/>
              </a:rPr>
              <a:t>Aprendo la confezione sigillata, cliccando sul pulsante “accetto” o “sì” o esprimendo il consenso elettronicamente, o installando il software, l’utente accetta i termini di questo contratto di licenza.</a:t>
            </a:r>
          </a:p>
          <a:p>
            <a:pPr algn="l">
              <a:spcBef>
                <a:spcPts val="100"/>
              </a:spcBef>
            </a:pPr>
            <a:r>
              <a:rPr lang="it-IT" sz="650" dirty="0">
                <a:solidFill>
                  <a:schemeClr val="tx1"/>
                </a:solidFill>
                <a:latin typeface="Myriad Pro"/>
              </a:rPr>
              <a:t>Se non siete d’accordo con questi termini e condizioni, non utilizzare ulteriormente il software e contattare il fornitore o il servizio assistenza BTicino per informazioni su come ottenere il rimborso dell’importo pagato per il software.</a:t>
            </a:r>
          </a:p>
          <a:p>
            <a:pPr algn="l">
              <a:spcBef>
                <a:spcPts val="20"/>
              </a:spcBef>
            </a:pPr>
            <a:endParaRPr lang="it-IT" sz="650" dirty="0">
              <a:solidFill>
                <a:schemeClr val="tx1"/>
              </a:solidFill>
              <a:latin typeface="Myriad Pro"/>
            </a:endParaRPr>
          </a:p>
          <a:p>
            <a:pPr marL="0" lvl="1" algn="l">
              <a:spcBef>
                <a:spcPts val="20"/>
              </a:spcBef>
              <a:defRPr/>
            </a:pPr>
            <a:r>
              <a:rPr lang="it-IT" sz="650" dirty="0">
                <a:solidFill>
                  <a:schemeClr val="tx1"/>
                </a:solidFill>
                <a:latin typeface="Myriad Pro"/>
              </a:rPr>
              <a:t>1. DEFINITIONI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Il termine “Software” indica: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(a) tutto il contenuto dei file dell’applicativo per windows ("Energy Management Software") o sottoforma di Web server ("Energy Web Server");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(b) tutto il relativo materiale esplicativo stampato o sottoforma di file (“Documentazione”), i font ed ogni imballo del prodotto;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(c) tutti gli aggiornamenti, le versioni modificate, le aggiunte e le copie di quanto precede, fornito da BTicino in qualsiasi momento(“Aggiornamenti”);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Il termine “Uso” indica l’accesso al software, la sua installazione, il download, la copia o qualunque vantaggio tratto dall’utilizzo delle funzionalità del software.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90000"/>
          <a:lstStyle/>
          <a:p>
            <a:pPr marL="0" lvl="1" algn="l">
              <a:spcBef>
                <a:spcPts val="20"/>
              </a:spcBef>
              <a:defRPr/>
            </a:pPr>
            <a:r>
              <a:rPr lang="it-IT" sz="650" dirty="0">
                <a:solidFill>
                  <a:schemeClr val="tx1"/>
                </a:solidFill>
                <a:latin typeface="Myriad Pro"/>
              </a:rPr>
              <a:t>2. USO GENERALE DEL SOFTWARE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dirty="0">
                <a:solidFill>
                  <a:schemeClr val="tx1"/>
                </a:solidFill>
                <a:latin typeface="Myriad Pro"/>
              </a:rPr>
              <a:t>2.1 Licenza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Questo è un contratto di Licenza.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BTicino concede all’utente un diritto non esclusivo e non trasferibile di utilizzare il software secondo le condizioni ed i termini qui di seguito indicate.</a:t>
            </a:r>
          </a:p>
          <a:p>
            <a:pPr marL="0" lvl="1" algn="l">
              <a:spcBef>
                <a:spcPts val="20"/>
              </a:spcBef>
              <a:defRPr/>
            </a:pPr>
            <a:endParaRPr lang="it-IT" sz="650" dirty="0">
              <a:solidFill>
                <a:schemeClr val="tx1"/>
              </a:solidFill>
              <a:latin typeface="Myriad Pro"/>
            </a:endParaRPr>
          </a:p>
          <a:p>
            <a:pPr marL="0" lvl="1" algn="l">
              <a:spcBef>
                <a:spcPts val="20"/>
              </a:spcBef>
              <a:defRPr/>
            </a:pPr>
            <a:r>
              <a:rPr lang="it-IT" sz="650" dirty="0">
                <a:solidFill>
                  <a:schemeClr val="tx1"/>
                </a:solidFill>
                <a:latin typeface="Myriad Pro"/>
              </a:rPr>
              <a:t>2.2 Diritti ed obblighi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L’Utente può: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- utilizzare una copia del Software su un solo computer. Se un numero maggiore di copie e/o di computer è specificato nella documentazione o nei documenti specifici della vendita forniti dal distributore o dal rivenditore presso il quale è stato acquistato il software, è possibile utilizzare il software in conformità con tali specifiche;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- fare una copia del Software a fini di backup o archiviazione, o copiare il software sul disco rigido del computer e conservare l’originale a scopo di back-up o di archiviazione;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- utilizzare il Software su una rete, a condizione che si disponga di una copia in licenza del Software per ogni computer che può accedere al Software attraverso la rete;</a:t>
            </a:r>
          </a:p>
          <a:p>
            <a:pPr marL="0" lvl="1" algn="l">
              <a:spcBef>
                <a:spcPts val="20"/>
              </a:spcBef>
              <a:defRPr/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- trasferire definitivamente tutti i diritti relativi al Software concessi ai sensi del presente Contratto di Licenza ad un’altra persona o entità, a condizione che non si conservino copie del Software e il cessionario accetti i termini del presente Contratto di Licenza. Il trasferimento parziale dei propri diritti ai sensi del presente Contratto di Licenza non è permesso. Ad esempio, se la documentazione Vi concede il diritto di utilizzare più copie del Software, solo un trasferimento dei diritti ad utilizzare tutte le copie del Software sarebbe valido;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 algn="l">
              <a:spcBef>
                <a:spcPts val="20"/>
              </a:spcBef>
            </a:pPr>
            <a:endParaRPr lang="en-GB" sz="90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20"/>
              </a:spcBef>
            </a:pPr>
            <a:r>
              <a:rPr lang="en-US" sz="650" dirty="0">
                <a:solidFill>
                  <a:schemeClr val="tx1"/>
                </a:solidFill>
                <a:latin typeface="Myriad Pro"/>
              </a:rPr>
              <a:t>2.2 </a:t>
            </a:r>
            <a:r>
              <a:rPr lang="it-IT" sz="650" dirty="0">
                <a:solidFill>
                  <a:schemeClr val="tx1"/>
                </a:solidFill>
                <a:latin typeface="Myriad Pro"/>
              </a:rPr>
              <a:t>Diritti ed obblighi </a:t>
            </a:r>
            <a:r>
              <a:rPr lang="it-IT" sz="500" i="1" dirty="0">
                <a:solidFill>
                  <a:schemeClr val="tx1"/>
                </a:solidFill>
                <a:latin typeface="Myriad Pro"/>
              </a:rPr>
              <a:t>(continua</a:t>
            </a:r>
            <a:r>
              <a:rPr lang="en-US" sz="500" i="1" dirty="0">
                <a:solidFill>
                  <a:schemeClr val="tx1"/>
                </a:solidFill>
                <a:latin typeface="Myriad Pro"/>
              </a:rPr>
              <a:t>)</a:t>
            </a:r>
            <a:endParaRPr lang="en-US" sz="650" i="1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- utilizzare il Software in conformità con eventuali altri usi consentiti che possono essere riportate qui di seguito.</a:t>
            </a:r>
          </a:p>
          <a:p>
            <a:pPr algn="l">
              <a:spcBef>
                <a:spcPts val="20"/>
              </a:spcBef>
            </a:pPr>
            <a:endParaRPr lang="en-US" sz="65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L’utente non può, né può autorizzare qualsiasi altra persona: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- concedere in licenza, affittare o noleggiare qualsiasi parte del Software;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- modificare l’architettura software, </a:t>
            </a:r>
            <a:r>
              <a:rPr lang="it-IT" sz="650" b="0" dirty="0" err="1">
                <a:solidFill>
                  <a:schemeClr val="tx1"/>
                </a:solidFill>
                <a:latin typeface="Myriad Pro"/>
              </a:rPr>
              <a:t>decompilare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, </a:t>
            </a:r>
            <a:r>
              <a:rPr lang="it-IT" sz="650" b="0" dirty="0" err="1">
                <a:solidFill>
                  <a:schemeClr val="tx1"/>
                </a:solidFill>
                <a:latin typeface="Myriad Pro"/>
              </a:rPr>
              <a:t>disassemblare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, modificare, tradurre, tentare di scoprire il codice sorgente del Software o creare opere derivate dal Software;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- utilizzare il Software nell’attività di </a:t>
            </a:r>
            <a:r>
              <a:rPr lang="it-IT" sz="650" b="0" dirty="0" err="1">
                <a:solidFill>
                  <a:schemeClr val="tx1"/>
                </a:solidFill>
                <a:latin typeface="Myriad Pro"/>
              </a:rPr>
              <a:t>facility</a:t>
            </a:r>
            <a:r>
              <a:rPr lang="it-IT" sz="650" b="0" dirty="0">
                <a:solidFill>
                  <a:schemeClr val="tx1"/>
                </a:solidFill>
                <a:latin typeface="Myriad Pro"/>
              </a:rPr>
              <a:t> management di servizi;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 - fare un utilizzo del Software in modi sensi contrari alle indicazioni di cui al presente Contratto di Licenza.</a:t>
            </a:r>
            <a:endParaRPr lang="en-US" sz="650" b="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20"/>
              </a:spcBef>
            </a:pPr>
            <a:endParaRPr lang="en-US" sz="65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20"/>
              </a:spcBef>
            </a:pPr>
            <a:r>
              <a:rPr lang="en-US" sz="650" dirty="0">
                <a:solidFill>
                  <a:schemeClr val="tx1"/>
                </a:solidFill>
                <a:latin typeface="Myriad Pro"/>
              </a:rPr>
              <a:t>3. COPYRIGHT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Il Software è di proprietà di BTicino o dei suoi licenziatari ed è protetto dalla legge.</a:t>
            </a:r>
          </a:p>
          <a:p>
            <a:pPr algn="l">
              <a:spcBef>
                <a:spcPts val="20"/>
              </a:spcBef>
            </a:pPr>
            <a:endParaRPr lang="en-US" sz="65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20"/>
              </a:spcBef>
            </a:pPr>
            <a:r>
              <a:rPr lang="en-US" sz="650" dirty="0">
                <a:solidFill>
                  <a:schemeClr val="tx1"/>
                </a:solidFill>
                <a:latin typeface="Myriad Pro"/>
              </a:rPr>
              <a:t>4. LIMITAZIONE DI GARANZIA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Il periodo di garanzia per i prodotti è di 12 (dodici) mesi dalla data di consegna.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BTicino garantisce il buon funzionamento del Software solo con l’uso di prodotti BTicino. 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BTicino non può essere ritenuta responsabile in caso di malfunzionamento a causa dell’uso di prodotti diversi dai prodotti BTicino.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90000"/>
          <a:lstStyle/>
          <a:p>
            <a:pPr marL="0" lvl="1" algn="l">
              <a:spcBef>
                <a:spcPts val="20"/>
              </a:spcBef>
              <a:defRPr/>
            </a:pPr>
            <a:endParaRPr lang="en-US" sz="90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20"/>
              </a:spcBef>
            </a:pPr>
            <a:r>
              <a:rPr lang="en-US" sz="650" dirty="0">
                <a:solidFill>
                  <a:schemeClr val="tx1"/>
                </a:solidFill>
                <a:latin typeface="Myriad Pro"/>
              </a:rPr>
              <a:t>5. LIMITAZIONI DI RESPONSABILITÀ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In nessun caso BTicino potrà essere ritenuta responsabile per eventuali danni di qualsiasi tipo, compresa, senza limitazioni, qualunque perdita operativa, perdita di dati, malfunzionamento di altri software sul vostro computer o qualsiasi altra perdita di profitto derivante dall’uso o dall’impossibilità di utilizzare il software, anche se BTicino è stata informata della possibilità di tali danni.</a:t>
            </a:r>
          </a:p>
          <a:p>
            <a:pPr algn="l">
              <a:spcBef>
                <a:spcPts val="20"/>
              </a:spcBef>
            </a:pPr>
            <a:endParaRPr lang="en-US" sz="65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20"/>
              </a:spcBef>
            </a:pPr>
            <a:r>
              <a:rPr lang="en-US" sz="650" dirty="0">
                <a:solidFill>
                  <a:schemeClr val="tx1"/>
                </a:solidFill>
                <a:latin typeface="Myriad Pro"/>
              </a:rPr>
              <a:t>6. RECESSO DAL CONTRATTO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BTicino si riserva il diritto di recedere dal presente Accordo immediatamente mediante comunicazione scritta in caso di violazione dei termini del presente Contratto ed, in particolare, delle disposizioni dell’articolo 2.2.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In caso di recesso, l’utente accetta di distruggere tutte le copie del Software e della sua Documentazione..</a:t>
            </a:r>
          </a:p>
          <a:p>
            <a:pPr algn="l">
              <a:spcBef>
                <a:spcPts val="20"/>
              </a:spcBef>
            </a:pPr>
            <a:endParaRPr lang="en-US" sz="650" dirty="0">
              <a:solidFill>
                <a:schemeClr val="tx1"/>
              </a:solidFill>
              <a:latin typeface="Myriad Pro"/>
            </a:endParaRPr>
          </a:p>
          <a:p>
            <a:pPr algn="l">
              <a:spcBef>
                <a:spcPts val="20"/>
              </a:spcBef>
            </a:pPr>
            <a:r>
              <a:rPr lang="en-US" sz="650" dirty="0">
                <a:solidFill>
                  <a:schemeClr val="tx1"/>
                </a:solidFill>
                <a:latin typeface="Myriad Pro"/>
              </a:rPr>
              <a:t>7. LEGGE E GIURISDIZIONE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Il presente Contratto è regolato dalla legge italiana.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In caso di controversie derivanti dalla interpretazione o esecuzione del presente contratto, le parti si impegnano a cercare una soluzione amichevole.</a:t>
            </a:r>
          </a:p>
          <a:p>
            <a:pPr algn="l">
              <a:spcBef>
                <a:spcPts val="20"/>
              </a:spcBef>
            </a:pPr>
            <a:r>
              <a:rPr lang="it-IT" sz="650" b="0" dirty="0">
                <a:solidFill>
                  <a:schemeClr val="tx1"/>
                </a:solidFill>
                <a:latin typeface="Myriad Pro"/>
              </a:rPr>
              <a:t>In mancanza di tale soluzione, le controversie sono sottoposte alla giurisdizione esclusiva del Tribunale di Milano.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62000" y="341999"/>
            <a:ext cx="2340000" cy="315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l">
              <a:spcBef>
                <a:spcPts val="20"/>
              </a:spcBef>
            </a:pPr>
            <a:endParaRPr lang="en-US" sz="65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811600" y="341999"/>
            <a:ext cx="2340000" cy="314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0"/>
          <a:lstStyle/>
          <a:p>
            <a:pPr marL="0" lvl="1" algn="l">
              <a:spcBef>
                <a:spcPts val="20"/>
              </a:spcBef>
              <a:defRPr/>
            </a:pPr>
            <a:endParaRPr lang="en-GB" sz="65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363132" y="33341"/>
            <a:ext cx="18962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146BBA"/>
                </a:solidFill>
                <a:latin typeface="Myriad Pro"/>
              </a:rPr>
              <a:t>1 Contratto di Licenza</a:t>
            </a:r>
            <a:endParaRPr lang="it-IT" sz="1100" b="0" dirty="0">
              <a:solidFill>
                <a:srgbClr val="146BBA"/>
              </a:solidFill>
              <a:latin typeface="Myriad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9AA75A42-0E90-41DE-B18C-A7CF8A9D2C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125"/>
          <a:stretch/>
        </p:blipFill>
        <p:spPr>
          <a:xfrm>
            <a:off x="900000" y="306000"/>
            <a:ext cx="3492000" cy="3265144"/>
          </a:xfrm>
          <a:prstGeom prst="rect">
            <a:avLst/>
          </a:prstGeom>
        </p:spPr>
      </p:pic>
      <p:sp>
        <p:nvSpPr>
          <p:cNvPr id="21" name="Rettangolo 20"/>
          <p:cNvSpPr/>
          <p:nvPr/>
        </p:nvSpPr>
        <p:spPr bwMode="auto">
          <a:xfrm>
            <a:off x="162000" y="277144"/>
            <a:ext cx="5004000" cy="3294000"/>
          </a:xfrm>
          <a:prstGeom prst="rect">
            <a:avLst/>
          </a:prstGeom>
          <a:solidFill>
            <a:srgbClr val="D0CFC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>
              <a:ln>
                <a:noFill/>
              </a:ln>
              <a:solidFill>
                <a:srgbClr val="006699"/>
              </a:solidFill>
              <a:effectLst/>
              <a:latin typeface="Arial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164819" y="1256441"/>
            <a:ext cx="3738108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defTabSz="268288">
              <a:tabLst>
                <a:tab pos="356400" algn="l"/>
                <a:tab pos="432000" algn="l"/>
              </a:tabLst>
            </a:pPr>
            <a:endParaRPr lang="it-IT" sz="800" b="0" u="sng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417575" y="966505"/>
            <a:ext cx="2003807" cy="28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it-IT" sz="1300" dirty="0">
                <a:solidFill>
                  <a:schemeClr val="tx1"/>
                </a:solidFill>
                <a:latin typeface="Myriad Pro"/>
              </a:rPr>
              <a:t>Requisiti di sistema</a:t>
            </a:r>
            <a:endParaRPr lang="it-IT" sz="1300" b="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>
            <a:off x="162000" y="3582000"/>
            <a:ext cx="5004000" cy="0"/>
          </a:xfrm>
          <a:prstGeom prst="line">
            <a:avLst/>
          </a:prstGeom>
          <a:noFill/>
          <a:ln w="25400">
            <a:solidFill>
              <a:srgbClr val="146BBA"/>
            </a:solidFill>
            <a:round/>
            <a:headEnd/>
            <a:tailEnd/>
          </a:ln>
          <a:effectLst/>
        </p:spPr>
        <p:txBody>
          <a:bodyPr lIns="52048" tIns="26024" rIns="52048" bIns="26024"/>
          <a:lstStyle/>
          <a:p>
            <a:endParaRPr lang="it-IT" sz="650">
              <a:latin typeface="Myriad Pro"/>
              <a:cs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gina Dispari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4000" b="1" i="0" u="none" strike="noStrike" cap="none" normalizeH="0" baseline="0" smtClean="0">
            <a:ln>
              <a:noFill/>
            </a:ln>
            <a:solidFill>
              <a:srgbClr val="0066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4000" b="1" i="0" u="none" strike="noStrike" cap="none" normalizeH="0" baseline="0" smtClean="0">
            <a:ln>
              <a:noFill/>
            </a:ln>
            <a:solidFill>
              <a:srgbClr val="0066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ima pagin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gina pari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4000" b="1" i="0" u="none" strike="noStrike" cap="none" normalizeH="0" baseline="0" smtClean="0">
            <a:ln>
              <a:noFill/>
            </a:ln>
            <a:solidFill>
              <a:srgbClr val="0066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4000" b="1" i="0" u="none" strike="noStrike" cap="none" normalizeH="0" baseline="0" smtClean="0">
            <a:ln>
              <a:noFill/>
            </a:ln>
            <a:solidFill>
              <a:srgbClr val="0066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40C31158BD924CBBA3C2006D0DE8BC" ma:contentTypeVersion="6" ma:contentTypeDescription="Crée un document." ma:contentTypeScope="" ma:versionID="7149a0a8e89f24e1f8cd2e15957e7584">
  <xsd:schema xmlns:xsd="http://www.w3.org/2001/XMLSchema" xmlns:xs="http://www.w3.org/2001/XMLSchema" xmlns:p="http://schemas.microsoft.com/office/2006/metadata/properties" xmlns:ns2="998d6f84-0e0e-41dc-a4ad-2112afb1563f" xmlns:ns3="be1fb8b3-5388-419c-bf2e-c096d59bd791" targetNamespace="http://schemas.microsoft.com/office/2006/metadata/properties" ma:root="true" ma:fieldsID="ec8bdbf9ad041fc4b793d0a94b7d05e0" ns2:_="" ns3:_="">
    <xsd:import namespace="998d6f84-0e0e-41dc-a4ad-2112afb1563f"/>
    <xsd:import namespace="be1fb8b3-5388-419c-bf2e-c096d59bd791"/>
    <xsd:element name="properties">
      <xsd:complexType>
        <xsd:sequence>
          <xsd:element name="documentManagement">
            <xsd:complexType>
              <xsd:all>
                <xsd:element ref="ns2:Version3_x002e_6_x002e_0" minOccurs="0"/>
                <xsd:element ref="ns3:SharedWithUsers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8d6f84-0e0e-41dc-a4ad-2112afb1563f" elementFormDefault="qualified">
    <xsd:import namespace="http://schemas.microsoft.com/office/2006/documentManagement/types"/>
    <xsd:import namespace="http://schemas.microsoft.com/office/infopath/2007/PartnerControls"/>
    <xsd:element name="Version3_x002e_6_x002e_0" ma:index="8" nillable="true" ma:displayName="Version 3.6.0" ma:description="June 2019 last release" ma:format="Dropdown" ma:internalName="Version3_x002e_6_x002e_0">
      <xsd:simpleType>
        <xsd:restriction base="dms:Text">
          <xsd:maxLength value="255"/>
        </xsd:restriction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1fb8b3-5388-419c-bf2e-c096d59bd791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sion3_x002e_6_x002e_0 xmlns="998d6f84-0e0e-41dc-a4ad-2112afb1563f" xsi:nil="true"/>
  </documentManagement>
</p:properties>
</file>

<file path=customXml/itemProps1.xml><?xml version="1.0" encoding="utf-8"?>
<ds:datastoreItem xmlns:ds="http://schemas.openxmlformats.org/officeDocument/2006/customXml" ds:itemID="{5068310A-98E8-4133-8571-EEA312C4D450}"/>
</file>

<file path=customXml/itemProps2.xml><?xml version="1.0" encoding="utf-8"?>
<ds:datastoreItem xmlns:ds="http://schemas.openxmlformats.org/officeDocument/2006/customXml" ds:itemID="{90EC00BC-031B-47FE-B00F-7367F9467519}"/>
</file>

<file path=customXml/itemProps3.xml><?xml version="1.0" encoding="utf-8"?>
<ds:datastoreItem xmlns:ds="http://schemas.openxmlformats.org/officeDocument/2006/customXml" ds:itemID="{5A5E10EC-D351-46C5-A26E-6C3587A0017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17441</TotalTime>
  <Words>4902</Words>
  <Application>Microsoft Office PowerPoint</Application>
  <PresentationFormat>Personalizzato</PresentationFormat>
  <Paragraphs>781</Paragraphs>
  <Slides>40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40</vt:i4>
      </vt:variant>
    </vt:vector>
  </HeadingPairs>
  <TitlesOfParts>
    <vt:vector size="48" baseType="lpstr">
      <vt:lpstr>Arial</vt:lpstr>
      <vt:lpstr>Calibri</vt:lpstr>
      <vt:lpstr>Gisha</vt:lpstr>
      <vt:lpstr>Myriad Pro</vt:lpstr>
      <vt:lpstr>Myriad Pro Light</vt:lpstr>
      <vt:lpstr>Pagina Dispari</vt:lpstr>
      <vt:lpstr>Prima pagina</vt:lpstr>
      <vt:lpstr>Pagina pari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RA00161CF_U_IT</dc:title>
  <dc:creator>Enrico DIANI</dc:creator>
  <cp:lastModifiedBy>Camilla BINDA</cp:lastModifiedBy>
  <cp:revision>1230</cp:revision>
  <cp:lastPrinted>2022-04-22T12:30:00Z</cp:lastPrinted>
  <dcterms:created xsi:type="dcterms:W3CDTF">1601-01-01T00:00:00Z</dcterms:created>
  <dcterms:modified xsi:type="dcterms:W3CDTF">2022-06-08T07:15:36Z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ContentTypeId">
    <vt:lpwstr>0x010100DD40C31158BD924CBBA3C2006D0DE8BC</vt:lpwstr>
  </property>
</Properties>
</file>